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51"/>
  </p:notesMasterIdLst>
  <p:sldIdLst>
    <p:sldId id="256" r:id="rId3"/>
    <p:sldId id="259" r:id="rId4"/>
    <p:sldId id="260" r:id="rId5"/>
    <p:sldId id="261" r:id="rId6"/>
    <p:sldId id="262" r:id="rId7"/>
    <p:sldId id="263" r:id="rId8"/>
    <p:sldId id="264" r:id="rId9"/>
    <p:sldId id="265" r:id="rId10"/>
    <p:sldId id="266" r:id="rId11"/>
    <p:sldId id="267" r:id="rId12"/>
    <p:sldId id="312" r:id="rId13"/>
    <p:sldId id="313"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317"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318" r:id="rId42"/>
    <p:sldId id="297" r:id="rId43"/>
    <p:sldId id="299" r:id="rId44"/>
    <p:sldId id="301" r:id="rId45"/>
    <p:sldId id="302" r:id="rId46"/>
    <p:sldId id="314" r:id="rId47"/>
    <p:sldId id="315" r:id="rId48"/>
    <p:sldId id="316" r:id="rId49"/>
    <p:sldId id="311"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73" autoAdjust="0"/>
    <p:restoredTop sz="94692" autoAdjust="0"/>
  </p:normalViewPr>
  <p:slideViewPr>
    <p:cSldViewPr>
      <p:cViewPr>
        <p:scale>
          <a:sx n="80" d="100"/>
          <a:sy n="80" d="100"/>
        </p:scale>
        <p:origin x="-92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9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7B073C-D8F4-4F24-AC03-397CFBE26D54}" type="datetimeFigureOut">
              <a:rPr lang="en-US" smtClean="0"/>
              <a:pPr/>
              <a:t>5/23/2013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624152-5EB4-4625-8353-FE632455C00A}" type="slidenum">
              <a:rPr lang="en-US" smtClean="0"/>
              <a:pPr/>
              <a:t>‹#›</a:t>
            </a:fld>
            <a:endParaRPr lang="en-US"/>
          </a:p>
        </p:txBody>
      </p:sp>
    </p:spTree>
    <p:extLst>
      <p:ext uri="{BB962C8B-B14F-4D97-AF65-F5344CB8AC3E}">
        <p14:creationId xmlns:p14="http://schemas.microsoft.com/office/powerpoint/2010/main" val="2939337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n.wikipedia.org/wiki/Great_Flood_of_1993" TargetMode="External"/><Relationship Id="rId7" Type="http://schemas.openxmlformats.org/officeDocument/2006/relationships/hyperlink" Target="http://en.wikipedia.org/wiki/Fossil"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en.wikipedia.org/wiki/Permian" TargetMode="External"/><Relationship Id="rId5" Type="http://schemas.openxmlformats.org/officeDocument/2006/relationships/hyperlink" Target="http://en.wikipedia.org/wiki/Cubic_feet_per_second" TargetMode="External"/><Relationship Id="rId4" Type="http://schemas.openxmlformats.org/officeDocument/2006/relationships/hyperlink" Target="http://en.wikipedia.org/wiki/Spillway"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E624152-5EB4-4625-8353-FE632455C00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C2510BB-9340-4EB4-9A81-AC4FC383429A}" type="slidenum">
              <a:rPr lang="en-US" smtClean="0"/>
              <a:pPr/>
              <a:t>10</a:t>
            </a:fld>
            <a:endParaRPr lang="en-US" smtClean="0"/>
          </a:p>
        </p:txBody>
      </p:sp>
      <p:sp>
        <p:nvSpPr>
          <p:cNvPr id="74755"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74756"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C1FFA28-8DF3-422F-AC70-60D862C410E8}" type="slidenum">
              <a:rPr lang="en-US" smtClean="0"/>
              <a:pPr/>
              <a:t>11</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920" y="4344966"/>
            <a:ext cx="5028161" cy="4114800"/>
          </a:xfrm>
          <a:noFill/>
          <a:ln/>
        </p:spPr>
        <p:txBody>
          <a:bodyPr/>
          <a:lstStyle/>
          <a:p>
            <a:pPr eaLnBrk="1" hangingPunct="1"/>
            <a:r>
              <a:rPr lang="en-US" smtClean="0">
                <a:cs typeface="Arial" charset="0"/>
              </a:rPr>
              <a:t>Definition of PMP - "Theoretically, the greatest depth of precipitation for a given duration that is physically possible over a given size storm area at a particular geographical location at a certain time of the year." </a:t>
            </a:r>
          </a:p>
          <a:p>
            <a:pPr eaLnBrk="1" hangingPunct="1"/>
            <a:r>
              <a:rPr lang="en-US" b="1" smtClean="0">
                <a:solidFill>
                  <a:srgbClr val="006699"/>
                </a:solidFill>
                <a:cs typeface="Arial" charset="0"/>
              </a:rPr>
              <a:t>PMP - Probable Maximum Precipitation.  </a:t>
            </a:r>
            <a:r>
              <a:rPr lang="en-US" smtClean="0">
                <a:cs typeface="Times New Roman" pitchFamily="18" charset="0"/>
              </a:rPr>
              <a:t>The theoretically greatest depth of precipitation for a given duration that is physically possible over a given size storm area at a particular geographical location at a certain time of year.</a:t>
            </a:r>
            <a:r>
              <a:rPr lang="en-US" smtClean="0"/>
              <a:t> </a:t>
            </a:r>
          </a:p>
          <a:p>
            <a:pPr eaLnBrk="1" hangingPunct="1"/>
            <a:r>
              <a:rPr lang="en-US" smtClean="0"/>
              <a:t>Hydrometeorological Reports Nr. 57, etc. A multi-agency document spear headed by NOAA-NWS to describe the PMP for various geographical areas of the country.</a:t>
            </a:r>
          </a:p>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2CC6C3E-80BB-46E5-B674-64AE0107F320}" type="slidenum">
              <a:rPr lang="en-US" smtClean="0"/>
              <a:pPr/>
              <a:t>12</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14920" y="4344966"/>
            <a:ext cx="5028161" cy="4114800"/>
          </a:xfrm>
          <a:noFill/>
          <a:ln/>
        </p:spPr>
        <p:txBody>
          <a:bodyPr/>
          <a:lstStyle/>
          <a:p>
            <a:pPr eaLnBrk="1" hangingPunct="1"/>
            <a:r>
              <a:rPr lang="en-US" smtClean="0">
                <a:cs typeface="Arial" charset="0"/>
              </a:rPr>
              <a:t>Definition of PMP - "Theoretically, the greatest depth of precipitation for a given duration that is physically possible over a given size storm area at a particular geographical location at a certain time of the year." </a:t>
            </a:r>
          </a:p>
          <a:p>
            <a:pPr eaLnBrk="1" hangingPunct="1"/>
            <a:r>
              <a:rPr lang="en-US" b="1" smtClean="0">
                <a:solidFill>
                  <a:srgbClr val="006699"/>
                </a:solidFill>
                <a:cs typeface="Arial" charset="0"/>
              </a:rPr>
              <a:t>PMP - Probable Maximum Precipitation.  </a:t>
            </a:r>
            <a:r>
              <a:rPr lang="en-US" smtClean="0">
                <a:cs typeface="Times New Roman" pitchFamily="18" charset="0"/>
              </a:rPr>
              <a:t>The theoretically greatest depth of precipitation for a given duration that is physically possible over a given size storm area at a particular geographical location at a certain time of year.</a:t>
            </a:r>
            <a:r>
              <a:rPr lang="en-US" smtClean="0"/>
              <a:t> </a:t>
            </a:r>
          </a:p>
          <a:p>
            <a:pPr eaLnBrk="1" hangingPunct="1"/>
            <a:r>
              <a:rPr lang="en-US" smtClean="0"/>
              <a:t>Hydrometeorological Reports Nr. 57, etc. A multi-agency document spear headed by NOAA-NWS to describe the PMP for various geographical areas of the country.</a:t>
            </a:r>
          </a:p>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00DDBAB2-C606-405B-BF1F-D815779162E5}" type="slidenum">
              <a:rPr lang="en-US" smtClean="0"/>
              <a:pPr/>
              <a:t>13</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922" y="4344967"/>
            <a:ext cx="5028160" cy="4114800"/>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8CA3593D-DC31-48FB-8C82-B8637C553363}" type="slidenum">
              <a:rPr lang="en-US" smtClean="0"/>
              <a:pPr/>
              <a:t>14</a:t>
            </a:fld>
            <a:endParaRPr lang="en-US" smtClean="0"/>
          </a:p>
        </p:txBody>
      </p:sp>
      <p:sp>
        <p:nvSpPr>
          <p:cNvPr id="78851"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78852"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r>
              <a:rPr lang="en-US" smtClean="0"/>
              <a:t>Screen captures from GIS software and HEC-HMS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288D31CD-5BAD-4FF0-A746-CE89F9EBC40B}" type="slidenum">
              <a:rPr lang="en-US" smtClean="0"/>
              <a:pPr/>
              <a:t>15</a:t>
            </a:fld>
            <a:endParaRPr lang="en-US" smtClean="0"/>
          </a:p>
        </p:txBody>
      </p:sp>
      <p:sp>
        <p:nvSpPr>
          <p:cNvPr id="79875"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79876"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r>
              <a:rPr lang="en-US" dirty="0" smtClean="0"/>
              <a:t>Antecedent conditions</a:t>
            </a:r>
          </a:p>
          <a:p>
            <a:pPr lvl="1" eaLnBrk="1" hangingPunct="1"/>
            <a:r>
              <a:rPr lang="en-US" dirty="0" smtClean="0"/>
              <a:t>ER 1110-8-2(FR) – ½ IDF with 5 day dry period or flood control pool</a:t>
            </a:r>
          </a:p>
          <a:p>
            <a:pPr lvl="1" eaLnBrk="1" hangingPunct="1"/>
            <a:r>
              <a:rPr lang="en-US" dirty="0" smtClean="0"/>
              <a:t>NWS (Ohio River Basin) – 0.30 IDF with 3 day dry period or 0.39 IDF with 5 day dry period</a:t>
            </a:r>
          </a:p>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100BB1BB-56D0-458A-ACFC-504427D54CF0}" type="slidenum">
              <a:rPr lang="en-US" smtClean="0"/>
              <a:pPr/>
              <a:t>16</a:t>
            </a:fld>
            <a:endParaRPr lang="en-US" smtClean="0"/>
          </a:p>
        </p:txBody>
      </p:sp>
      <p:sp>
        <p:nvSpPr>
          <p:cNvPr id="80899"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80900"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2D889D25-92D8-4740-A681-EB8659F94E77}" type="slidenum">
              <a:rPr lang="en-US" smtClean="0"/>
              <a:pPr/>
              <a:t>17</a:t>
            </a:fld>
            <a:endParaRPr lang="en-US" smtClean="0"/>
          </a:p>
        </p:txBody>
      </p:sp>
      <p:sp>
        <p:nvSpPr>
          <p:cNvPr id="82947"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82948"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0A8A585-50E7-4E48-B870-94D6F65A7233}" type="slidenum">
              <a:rPr lang="en-US" smtClean="0"/>
              <a:pPr/>
              <a:t>18</a:t>
            </a:fld>
            <a:endParaRPr lang="en-US" smtClean="0"/>
          </a:p>
        </p:txBody>
      </p:sp>
      <p:sp>
        <p:nvSpPr>
          <p:cNvPr id="83971" name="Rectangle 2"/>
          <p:cNvSpPr>
            <a:spLocks noGrp="1" noRot="1" noChangeAspect="1" noChangeArrowheads="1" noTextEdit="1"/>
          </p:cNvSpPr>
          <p:nvPr>
            <p:ph type="sldImg"/>
          </p:nvPr>
        </p:nvSpPr>
        <p:spPr>
          <a:xfrm>
            <a:off x="1143000" y="684213"/>
            <a:ext cx="4573588" cy="3430587"/>
          </a:xfrm>
          <a:ln/>
        </p:spPr>
      </p:sp>
      <p:sp>
        <p:nvSpPr>
          <p:cNvPr id="83972" name="Rectangle 3"/>
          <p:cNvSpPr>
            <a:spLocks noGrp="1" noChangeArrowheads="1"/>
          </p:cNvSpPr>
          <p:nvPr>
            <p:ph type="body" idx="1"/>
          </p:nvPr>
        </p:nvSpPr>
        <p:spPr>
          <a:xfrm>
            <a:off x="914922" y="4344967"/>
            <a:ext cx="5028160" cy="4114800"/>
          </a:xfrm>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74091DD7-3C5D-4552-A6E7-98BF92A3B8AD}" type="slidenum">
              <a:rPr lang="en-US" smtClean="0"/>
              <a:pPr/>
              <a:t>19</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B57F1285-D4A6-4253-A6A6-45826D271FC1}" type="slidenum">
              <a:rPr lang="en-US" smtClean="0"/>
              <a:pPr/>
              <a:t>2</a:t>
            </a:fld>
            <a:endParaRPr lang="en-US" smtClean="0"/>
          </a:p>
        </p:txBody>
      </p:sp>
      <p:sp>
        <p:nvSpPr>
          <p:cNvPr id="66563" name="Rectangle 2"/>
          <p:cNvSpPr>
            <a:spLocks noGrp="1" noRot="1" noChangeAspect="1" noChangeArrowheads="1" noTextEdit="1"/>
          </p:cNvSpPr>
          <p:nvPr>
            <p:ph type="sldImg"/>
          </p:nvPr>
        </p:nvSpPr>
        <p:spPr>
          <a:xfrm>
            <a:off x="1143000" y="684213"/>
            <a:ext cx="4573588" cy="3430587"/>
          </a:xfrm>
          <a:ln/>
        </p:spPr>
      </p:sp>
      <p:sp>
        <p:nvSpPr>
          <p:cNvPr id="66564" name="Rectangle 3"/>
          <p:cNvSpPr>
            <a:spLocks noGrp="1" noChangeArrowheads="1"/>
          </p:cNvSpPr>
          <p:nvPr>
            <p:ph type="body" idx="1"/>
          </p:nvPr>
        </p:nvSpPr>
        <p:spPr>
          <a:xfrm>
            <a:off x="914922" y="4344967"/>
            <a:ext cx="5028160" cy="4114800"/>
          </a:xfrm>
          <a:noFill/>
          <a:ln/>
        </p:spPr>
        <p:txBody>
          <a:bodyPr/>
          <a:lstStyle/>
          <a:p>
            <a:pPr eaLnBrk="1" hangingPunct="1"/>
            <a:r>
              <a:rPr lang="en-US" b="1" smtClean="0"/>
              <a:t>Course Objectives</a:t>
            </a:r>
            <a:r>
              <a:rPr lang="en-US" smtClean="0"/>
              <a:t>. Most of the class come from operations background, so we want to present some of the background aspects of hydrology and hydraulics; from a design standpoint (why are certain features as they appear) and from an O&amp;M standpoint (things to know).</a:t>
            </a:r>
          </a:p>
          <a:p>
            <a:pPr eaLnBrk="1" hangingPunct="1"/>
            <a:endParaRPr lang="en-US" smtClean="0"/>
          </a:p>
          <a:p>
            <a:pPr eaLnBrk="1" hangingPunct="1"/>
            <a:r>
              <a:rPr lang="en-US" smtClean="0"/>
              <a:t>This will cover a wide range of topics, the tie among them being their importance to the ultimate safety of our civil works projects.</a:t>
            </a:r>
          </a:p>
          <a:p>
            <a:pPr eaLnBrk="1" hangingPunct="1"/>
            <a:endParaRPr lang="en-US" smtClean="0"/>
          </a:p>
          <a:p>
            <a:pPr eaLnBrk="1" hangingPunct="1"/>
            <a:r>
              <a:rPr lang="en-US" smtClean="0"/>
              <a:t>Emphasize the critical nature of H&amp;H personnel – both hydraulic and hydrologic – to dam safety.</a:t>
            </a:r>
          </a:p>
          <a:p>
            <a:pPr eaLnBrk="1" hangingPunct="1"/>
            <a:r>
              <a:rPr lang="en-US" smtClean="0"/>
              <a:t>In aspects of: design, operation, maintenance, and monitoring.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562ECAA7-D821-494A-BE68-37E94E79B7C6}" type="slidenum">
              <a:rPr lang="en-US" smtClean="0"/>
              <a:pPr/>
              <a:t>20</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189F9AEA-6539-4613-A7EB-7F9248755810}" type="slidenum">
              <a:rPr lang="en-US" smtClean="0"/>
              <a:pPr/>
              <a:t>21</a:t>
            </a:fld>
            <a:endParaRPr lang="en-US" smtClean="0"/>
          </a:p>
        </p:txBody>
      </p:sp>
      <p:sp>
        <p:nvSpPr>
          <p:cNvPr id="87043" name="Rectangle 2"/>
          <p:cNvSpPr>
            <a:spLocks noGrp="1" noRot="1" noChangeAspect="1" noChangeArrowheads="1" noTextEdit="1"/>
          </p:cNvSpPr>
          <p:nvPr>
            <p:ph type="sldImg"/>
          </p:nvPr>
        </p:nvSpPr>
        <p:spPr>
          <a:xfrm>
            <a:off x="1143000" y="684213"/>
            <a:ext cx="4573588" cy="3430587"/>
          </a:xfrm>
          <a:ln/>
        </p:spPr>
      </p:sp>
      <p:sp>
        <p:nvSpPr>
          <p:cNvPr id="87044" name="Rectangle 3"/>
          <p:cNvSpPr>
            <a:spLocks noGrp="1" noChangeArrowheads="1"/>
          </p:cNvSpPr>
          <p:nvPr>
            <p:ph type="body" idx="1"/>
          </p:nvPr>
        </p:nvSpPr>
        <p:spPr>
          <a:xfrm>
            <a:off x="914922" y="4344967"/>
            <a:ext cx="5028160" cy="4114800"/>
          </a:xfrm>
          <a:noFill/>
          <a:ln/>
        </p:spPr>
        <p:txBody>
          <a:bodyPr/>
          <a:lstStyle/>
          <a:p>
            <a:pPr eaLnBrk="1" hangingPunct="1"/>
            <a:r>
              <a:rPr lang="en-US" b="1" smtClean="0"/>
              <a:t>Course Objectives</a:t>
            </a:r>
            <a:r>
              <a:rPr lang="en-US" smtClean="0"/>
              <a:t>. Most of the class come from operations background, so we want to present some of the background aspects of hydrology and hydraulics; from a design standpoint (why are certain features as they appear) and from an O&amp;M standpoint (things to know).</a:t>
            </a:r>
          </a:p>
          <a:p>
            <a:pPr eaLnBrk="1" hangingPunct="1"/>
            <a:endParaRPr lang="en-US" smtClean="0"/>
          </a:p>
          <a:p>
            <a:pPr eaLnBrk="1" hangingPunct="1"/>
            <a:r>
              <a:rPr lang="en-US" smtClean="0"/>
              <a:t>This will cover a wide range of topics, the tie among them being their importance to the ultimate safety of our civil works projects.</a:t>
            </a:r>
          </a:p>
          <a:p>
            <a:pPr eaLnBrk="1" hangingPunct="1"/>
            <a:endParaRPr lang="en-US" smtClean="0"/>
          </a:p>
          <a:p>
            <a:pPr eaLnBrk="1" hangingPunct="1"/>
            <a:r>
              <a:rPr lang="en-US" smtClean="0"/>
              <a:t>Emphasize the critical nature of H&amp;H personnel – both hydraulic and hydrologic – to dam safety.</a:t>
            </a:r>
          </a:p>
          <a:p>
            <a:pPr eaLnBrk="1" hangingPunct="1"/>
            <a:r>
              <a:rPr lang="en-US" smtClean="0"/>
              <a:t>In aspects of: design, operation, maintenance, and monitoring.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F0BFEA15-6D34-4C36-BFE0-A4D37887EDEE}" type="slidenum">
              <a:rPr lang="en-US" smtClean="0"/>
              <a:pPr/>
              <a:t>22</a:t>
            </a:fld>
            <a:endParaRPr lang="en-US" smtClean="0"/>
          </a:p>
        </p:txBody>
      </p:sp>
      <p:sp>
        <p:nvSpPr>
          <p:cNvPr id="88067" name="Rectangle 2"/>
          <p:cNvSpPr>
            <a:spLocks noGrp="1" noRot="1" noChangeAspect="1" noChangeArrowheads="1" noTextEdit="1"/>
          </p:cNvSpPr>
          <p:nvPr>
            <p:ph type="sldImg"/>
          </p:nvPr>
        </p:nvSpPr>
        <p:spPr>
          <a:xfrm>
            <a:off x="1143000" y="684213"/>
            <a:ext cx="4573588" cy="3430587"/>
          </a:xfrm>
          <a:ln/>
        </p:spPr>
      </p:sp>
      <p:sp>
        <p:nvSpPr>
          <p:cNvPr id="88068" name="Rectangle 3"/>
          <p:cNvSpPr>
            <a:spLocks noGrp="1" noChangeArrowheads="1"/>
          </p:cNvSpPr>
          <p:nvPr>
            <p:ph type="body" idx="1"/>
          </p:nvPr>
        </p:nvSpPr>
        <p:spPr>
          <a:xfrm>
            <a:off x="914922" y="4344967"/>
            <a:ext cx="5028160" cy="4114800"/>
          </a:xfrm>
          <a:noFill/>
          <a:ln/>
        </p:spPr>
        <p:txBody>
          <a:bodyPr/>
          <a:lstStyle/>
          <a:p>
            <a:pPr eaLnBrk="1" hangingPunct="1"/>
            <a:r>
              <a:rPr lang="en-US" dirty="0" smtClean="0"/>
              <a:t>At issue are hydraulic "features;" spillways, outlets, sluices, gates, pumps, navigation locks, etc.</a:t>
            </a:r>
          </a:p>
          <a:p>
            <a:pPr eaLnBrk="1" hangingPunct="1"/>
            <a:endParaRPr lang="en-US" dirty="0" smtClean="0"/>
          </a:p>
          <a:p>
            <a:pPr eaLnBrk="1" hangingPunct="1"/>
            <a:r>
              <a:rPr lang="en-US" dirty="0" smtClean="0"/>
              <a:t>Hydraulic Integrity. Many definitions of "integrity" but from an hydraulic standpoint we are interested in "dependability" and "reliability."</a:t>
            </a:r>
          </a:p>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5BDB742-4250-4153-8247-3484C8E6FF8B}" type="slidenum">
              <a:rPr lang="en-US" smtClean="0"/>
              <a:pPr/>
              <a:t>23</a:t>
            </a:fld>
            <a:endParaRPr lang="en-US" smtClean="0"/>
          </a:p>
        </p:txBody>
      </p:sp>
      <p:sp>
        <p:nvSpPr>
          <p:cNvPr id="89091" name="Rectangle 2"/>
          <p:cNvSpPr>
            <a:spLocks noGrp="1" noRot="1" noChangeAspect="1" noChangeArrowheads="1" noTextEdit="1"/>
          </p:cNvSpPr>
          <p:nvPr>
            <p:ph type="sldImg"/>
          </p:nvPr>
        </p:nvSpPr>
        <p:spPr>
          <a:xfrm>
            <a:off x="1143000" y="684213"/>
            <a:ext cx="4573588" cy="3430587"/>
          </a:xfrm>
          <a:ln/>
        </p:spPr>
      </p:sp>
      <p:sp>
        <p:nvSpPr>
          <p:cNvPr id="89092" name="Rectangle 3"/>
          <p:cNvSpPr>
            <a:spLocks noGrp="1" noChangeArrowheads="1"/>
          </p:cNvSpPr>
          <p:nvPr>
            <p:ph type="body" idx="1"/>
          </p:nvPr>
        </p:nvSpPr>
        <p:spPr>
          <a:xfrm>
            <a:off x="914922" y="4344967"/>
            <a:ext cx="5028160" cy="4114800"/>
          </a:xfrm>
          <a:noFill/>
          <a:ln/>
        </p:spPr>
        <p:txBody>
          <a:bodyPr/>
          <a:lstStyle/>
          <a:p>
            <a:pPr eaLnBrk="1" hangingPunct="1"/>
            <a:r>
              <a:rPr lang="en-US" sz="900" dirty="0"/>
              <a:t>Are the gates inspected? Ours are rotated via the periodic inspection program every 5 years or so.</a:t>
            </a:r>
          </a:p>
          <a:p>
            <a:pPr eaLnBrk="1" hangingPunct="1"/>
            <a:r>
              <a:rPr lang="en-US" sz="900" b="1" dirty="0"/>
              <a:t>The </a:t>
            </a:r>
            <a:r>
              <a:rPr lang="en-US" sz="900" b="1" dirty="0" err="1"/>
              <a:t>Dalles</a:t>
            </a:r>
            <a:r>
              <a:rPr lang="en-US" sz="900" b="1" dirty="0"/>
              <a:t> </a:t>
            </a:r>
            <a:r>
              <a:rPr lang="en-US" sz="900" b="1" dirty="0" err="1"/>
              <a:t>trunion</a:t>
            </a:r>
            <a:r>
              <a:rPr lang="en-US" sz="900" b="1" dirty="0"/>
              <a:t> pin</a:t>
            </a:r>
            <a:r>
              <a:rPr lang="en-US" sz="900" dirty="0"/>
              <a:t>. – Seized pin found during a periodic inspection. This is on a spillway gate (1 of 23) which are routinely used. This is a run-of-river project.</a:t>
            </a:r>
          </a:p>
          <a:p>
            <a:pPr eaLnBrk="1" hangingPunct="1"/>
            <a:r>
              <a:rPr lang="en-US" sz="900" dirty="0"/>
              <a:t>Are the gates tested (operated)? Gage indications for openings.</a:t>
            </a:r>
          </a:p>
          <a:p>
            <a:pPr eaLnBrk="1" hangingPunct="1"/>
            <a:r>
              <a:rPr lang="en-US" sz="900" dirty="0"/>
              <a:t>All mechanics are operated every fall. Usually this means without a load. But prior to winter flood control season anyway.</a:t>
            </a:r>
          </a:p>
          <a:p>
            <a:pPr eaLnBrk="1" hangingPunct="1"/>
            <a:r>
              <a:rPr lang="en-US" sz="900" dirty="0"/>
              <a:t>Is there </a:t>
            </a:r>
            <a:r>
              <a:rPr lang="en-US" sz="900" b="1" dirty="0"/>
              <a:t>Full-time staff</a:t>
            </a:r>
            <a:r>
              <a:rPr lang="en-US" sz="900" dirty="0"/>
              <a:t> at the Project?</a:t>
            </a:r>
          </a:p>
          <a:p>
            <a:pPr eaLnBrk="1" hangingPunct="1"/>
            <a:r>
              <a:rPr lang="en-US" sz="900" b="1" dirty="0"/>
              <a:t>Vortex</a:t>
            </a:r>
            <a:r>
              <a:rPr lang="en-US" sz="900" dirty="0"/>
              <a:t> – Uneven spillway gate openings for example. Or at Red Rock Dam all gates open the same, but tremendous vibrations, breaking gate cables (replaced with stainless steel cables and replace about every 5 years).</a:t>
            </a:r>
          </a:p>
          <a:p>
            <a:pPr eaLnBrk="1" hangingPunct="1"/>
            <a:r>
              <a:rPr lang="en-US" sz="900" b="1" dirty="0" err="1"/>
              <a:t>Cavitation</a:t>
            </a:r>
            <a:r>
              <a:rPr lang="en-US" sz="900" dirty="0"/>
              <a:t> – more later</a:t>
            </a:r>
          </a:p>
          <a:p>
            <a:pPr eaLnBrk="1" hangingPunct="1"/>
            <a:r>
              <a:rPr lang="en-US" sz="900" b="1" dirty="0"/>
              <a:t>Flow Patterns</a:t>
            </a:r>
            <a:r>
              <a:rPr lang="en-US" sz="900" dirty="0"/>
              <a:t> – for example for fish attraction…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1DB952C9-8D2E-4136-869A-59DEF8F6CD36}" type="slidenum">
              <a:rPr lang="en-US" smtClean="0"/>
              <a:pPr/>
              <a:t>24</a:t>
            </a:fld>
            <a:endParaRPr lang="en-US" smtClean="0"/>
          </a:p>
        </p:txBody>
      </p:sp>
      <p:sp>
        <p:nvSpPr>
          <p:cNvPr id="90115" name="Rectangle 2"/>
          <p:cNvSpPr>
            <a:spLocks noGrp="1" noRot="1" noChangeAspect="1" noChangeArrowheads="1" noTextEdit="1"/>
          </p:cNvSpPr>
          <p:nvPr>
            <p:ph type="sldImg"/>
          </p:nvPr>
        </p:nvSpPr>
        <p:spPr>
          <a:xfrm>
            <a:off x="1143000" y="684213"/>
            <a:ext cx="4573588" cy="3430587"/>
          </a:xfrm>
          <a:ln/>
        </p:spPr>
      </p:sp>
      <p:sp>
        <p:nvSpPr>
          <p:cNvPr id="90116" name="Rectangle 3"/>
          <p:cNvSpPr>
            <a:spLocks noGrp="1" noChangeArrowheads="1"/>
          </p:cNvSpPr>
          <p:nvPr>
            <p:ph type="body" idx="1"/>
          </p:nvPr>
        </p:nvSpPr>
        <p:spPr>
          <a:xfrm>
            <a:off x="914922" y="4344967"/>
            <a:ext cx="5028160" cy="4114800"/>
          </a:xfrm>
          <a:noFill/>
          <a:ln/>
        </p:spPr>
        <p:txBody>
          <a:bodyPr/>
          <a:lstStyle/>
          <a:p>
            <a:pPr eaLnBrk="1" hangingPunct="1"/>
            <a:r>
              <a:rPr lang="en-US" smtClean="0"/>
              <a:t> </a:t>
            </a:r>
          </a:p>
        </p:txBody>
      </p:sp>
      <p:sp>
        <p:nvSpPr>
          <p:cNvPr id="90117" name="Rectangle 4"/>
          <p:cNvSpPr>
            <a:spLocks noChangeArrowheads="1"/>
          </p:cNvSpPr>
          <p:nvPr/>
        </p:nvSpPr>
        <p:spPr bwMode="auto">
          <a:xfrm>
            <a:off x="1067668" y="4496844"/>
            <a:ext cx="5028160" cy="4113235"/>
          </a:xfrm>
          <a:prstGeom prst="rect">
            <a:avLst/>
          </a:prstGeom>
          <a:noFill/>
          <a:ln w="9525">
            <a:noFill/>
            <a:miter lim="800000"/>
            <a:headEnd/>
            <a:tailEnd/>
          </a:ln>
        </p:spPr>
        <p:txBody>
          <a:bodyPr lIns="89849" tIns="44925" rIns="89849" bIns="44925"/>
          <a:lstStyle/>
          <a:p>
            <a:pPr algn="l" eaLnBrk="1" hangingPunct="1">
              <a:spcBef>
                <a:spcPct val="30000"/>
              </a:spcBef>
            </a:pPr>
            <a:endParaRPr lang="en-US" sz="11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6EA159A5-FEA4-43E5-B57C-D65252B2ADA6}" type="slidenum">
              <a:rPr lang="en-US" smtClean="0"/>
              <a:pPr/>
              <a:t>25</a:t>
            </a:fld>
            <a:endParaRPr lang="en-US" smtClean="0"/>
          </a:p>
        </p:txBody>
      </p:sp>
      <p:sp>
        <p:nvSpPr>
          <p:cNvPr id="91139" name="Rectangle 2"/>
          <p:cNvSpPr>
            <a:spLocks noGrp="1" noRot="1" noChangeAspect="1" noChangeArrowheads="1" noTextEdit="1"/>
          </p:cNvSpPr>
          <p:nvPr>
            <p:ph type="sldImg"/>
          </p:nvPr>
        </p:nvSpPr>
        <p:spPr>
          <a:xfrm>
            <a:off x="1143000" y="684213"/>
            <a:ext cx="4573588" cy="3430587"/>
          </a:xfrm>
          <a:ln/>
        </p:spPr>
      </p:sp>
      <p:sp>
        <p:nvSpPr>
          <p:cNvPr id="91140" name="Rectangle 3"/>
          <p:cNvSpPr>
            <a:spLocks noGrp="1" noChangeArrowheads="1"/>
          </p:cNvSpPr>
          <p:nvPr>
            <p:ph type="body" idx="1"/>
          </p:nvPr>
        </p:nvSpPr>
        <p:spPr>
          <a:xfrm>
            <a:off x="914922" y="4225970"/>
            <a:ext cx="5028160" cy="4114800"/>
          </a:xfrm>
          <a:noFill/>
          <a:ln/>
        </p:spPr>
        <p:txBody>
          <a:bodyPr/>
          <a:lstStyle/>
          <a:p>
            <a:pPr eaLnBrk="1" hangingPunct="1"/>
            <a:r>
              <a:rPr lang="en-US" b="1" smtClean="0"/>
              <a:t>Baffle Blocks</a:t>
            </a:r>
          </a:p>
          <a:p>
            <a:pPr eaLnBrk="1" hangingPunct="1"/>
            <a:r>
              <a:rPr lang="en-US" b="1" smtClean="0"/>
              <a:t>·</a:t>
            </a:r>
            <a:r>
              <a:rPr lang="en-US" smtClean="0"/>
              <a:t> Bonneville Dam (Col River) has had almost all replaced in the mid-1950s</a:t>
            </a:r>
          </a:p>
          <a:p>
            <a:pPr eaLnBrk="1" hangingPunct="1"/>
            <a:r>
              <a:rPr lang="en-US" b="1" smtClean="0"/>
              <a:t>Stilling Basins</a:t>
            </a:r>
          </a:p>
          <a:p>
            <a:pPr eaLnBrk="1" hangingPunct="1"/>
            <a:r>
              <a:rPr lang="en-US" b="1" smtClean="0"/>
              <a:t>·</a:t>
            </a:r>
            <a:r>
              <a:rPr lang="en-US" smtClean="0"/>
              <a:t>The Dalles (Col River) had a large portion eroded right after construction. So we maintain close watch. Now, because we are looking at some modifications to the spillway for fishery operation, we are looking into the issue in more depth. </a:t>
            </a:r>
          </a:p>
          <a:p>
            <a:pPr eaLnBrk="1" hangingPunct="1"/>
            <a:r>
              <a:rPr lang="en-US" b="1" smtClean="0"/>
              <a:t>·</a:t>
            </a:r>
            <a:r>
              <a:rPr lang="en-US" smtClean="0"/>
              <a:t> We always try to get post flood surveys (large floods), especially on the Columbia. And divers if necessary to inspect or ROVs w/film.</a:t>
            </a:r>
          </a:p>
          <a:p>
            <a:pPr eaLnBrk="1" hangingPunct="1"/>
            <a:r>
              <a:rPr lang="en-US" b="1" smtClean="0"/>
              <a:t>·</a:t>
            </a:r>
            <a:r>
              <a:rPr lang="en-US" smtClean="0"/>
              <a:t> Hills Creek. The impact zone for the flip Regulating Outlets completely took out the concrete slab. It was founded on rock, but, of course, we watch it closely anyway.</a:t>
            </a:r>
          </a:p>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4294967295"/>
          </p:nvPr>
        </p:nvSpPr>
        <p:spPr bwMode="auto">
          <a:xfrm>
            <a:off x="3884028" y="8684926"/>
            <a:ext cx="2972421" cy="457513"/>
          </a:xfrm>
          <a:prstGeom prst="rect">
            <a:avLst/>
          </a:prstGeom>
          <a:noFill/>
          <a:ln>
            <a:miter lim="800000"/>
            <a:headEnd/>
            <a:tailEnd/>
          </a:ln>
        </p:spPr>
        <p:txBody>
          <a:bodyPr lIns="93177" tIns="46589" rIns="93177" bIns="46589"/>
          <a:lstStyle/>
          <a:p>
            <a:fld id="{1A9F33AC-7FD8-4A2F-A661-D7DC8414B7FC}" type="slidenum">
              <a:rPr lang="en-US"/>
              <a:pPr/>
              <a:t>26</a:t>
            </a:fld>
            <a:endParaRPr lang="en-US"/>
          </a:p>
        </p:txBody>
      </p:sp>
      <p:sp>
        <p:nvSpPr>
          <p:cNvPr id="27651" name="Slide Image Placeholder 1"/>
          <p:cNvSpPr>
            <a:spLocks noGrp="1" noRot="1" noChangeAspect="1" noTextEdit="1"/>
          </p:cNvSpPr>
          <p:nvPr>
            <p:ph type="sldImg"/>
          </p:nvPr>
        </p:nvSpPr>
        <p:spPr>
          <a:ln/>
        </p:spPr>
      </p:sp>
      <p:sp>
        <p:nvSpPr>
          <p:cNvPr id="27652" name="Notes Placeholder 2"/>
          <p:cNvSpPr>
            <a:spLocks noGrp="1"/>
          </p:cNvSpPr>
          <p:nvPr>
            <p:ph type="body" idx="1"/>
          </p:nvPr>
        </p:nvSpPr>
        <p:spPr>
          <a:noFill/>
          <a:ln w="9525"/>
        </p:spPr>
        <p:txBody>
          <a:bodyPr lIns="93170" tIns="46586" rIns="93170" bIns="46586"/>
          <a:lstStyle/>
          <a:p>
            <a:pPr>
              <a:spcBef>
                <a:spcPct val="0"/>
              </a:spcBef>
            </a:pPr>
            <a:endParaRPr lang="en-US" smtClean="0"/>
          </a:p>
        </p:txBody>
      </p:sp>
      <p:sp>
        <p:nvSpPr>
          <p:cNvPr id="27653" name="Slide Number Placeholder 3"/>
          <p:cNvSpPr txBox="1">
            <a:spLocks noGrp="1"/>
          </p:cNvSpPr>
          <p:nvPr/>
        </p:nvSpPr>
        <p:spPr bwMode="auto">
          <a:xfrm>
            <a:off x="3884028" y="8684926"/>
            <a:ext cx="2972421" cy="457513"/>
          </a:xfrm>
          <a:prstGeom prst="rect">
            <a:avLst/>
          </a:prstGeom>
          <a:noFill/>
          <a:ln w="9525">
            <a:noFill/>
            <a:miter lim="800000"/>
            <a:headEnd/>
            <a:tailEnd/>
          </a:ln>
        </p:spPr>
        <p:txBody>
          <a:bodyPr lIns="93170" tIns="46586" rIns="93170" bIns="46586" anchor="b"/>
          <a:lstStyle/>
          <a:p>
            <a:pPr algn="r"/>
            <a:fld id="{0B713661-846C-41E1-8948-B842916E9FA1}" type="slidenum">
              <a:rPr lang="en-US" sz="1200"/>
              <a:pPr algn="r"/>
              <a:t>26</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8E774C7-8B40-4AB1-BABD-7BC423E477CE}" type="slidenum">
              <a:rPr lang="en-US" smtClean="0"/>
              <a:pPr/>
              <a:t>27</a:t>
            </a:fld>
            <a:endParaRPr lang="en-US" smtClean="0"/>
          </a:p>
        </p:txBody>
      </p:sp>
      <p:sp>
        <p:nvSpPr>
          <p:cNvPr id="92163" name="Rectangle 2"/>
          <p:cNvSpPr>
            <a:spLocks noGrp="1" noRot="1" noChangeAspect="1" noChangeArrowheads="1" noTextEdit="1"/>
          </p:cNvSpPr>
          <p:nvPr>
            <p:ph type="sldImg"/>
          </p:nvPr>
        </p:nvSpPr>
        <p:spPr>
          <a:xfrm>
            <a:off x="1143000" y="684213"/>
            <a:ext cx="4573588" cy="3430587"/>
          </a:xfrm>
          <a:ln/>
        </p:spPr>
      </p:sp>
      <p:sp>
        <p:nvSpPr>
          <p:cNvPr id="92164" name="Rectangle 3"/>
          <p:cNvSpPr>
            <a:spLocks noGrp="1" noChangeArrowheads="1"/>
          </p:cNvSpPr>
          <p:nvPr>
            <p:ph type="body" idx="1"/>
          </p:nvPr>
        </p:nvSpPr>
        <p:spPr>
          <a:xfrm>
            <a:off x="914922" y="4344967"/>
            <a:ext cx="5028160" cy="4114800"/>
          </a:xfrm>
          <a:noFill/>
          <a:ln/>
        </p:spPr>
        <p:txBody>
          <a:bodyPr/>
          <a:lstStyle/>
          <a:p>
            <a:pPr eaLnBrk="1" hangingPunct="1"/>
            <a:r>
              <a:rPr lang="en-US" dirty="0" smtClean="0"/>
              <a:t>The </a:t>
            </a:r>
            <a:r>
              <a:rPr lang="en-US" dirty="0" err="1" smtClean="0"/>
              <a:t>Dalles</a:t>
            </a:r>
            <a:r>
              <a:rPr lang="en-US" dirty="0" smtClean="0"/>
              <a:t> Dam spillway and stilling basin showing even releases. By closing selected gates, the pattern may change dramatically – erosion of the stilling may increase…</a:t>
            </a:r>
          </a:p>
          <a:p>
            <a:pPr eaLnBrk="1" hangingPunct="1"/>
            <a:r>
              <a:rPr lang="en-US" dirty="0" smtClean="0"/>
              <a:t/>
            </a:r>
            <a:br>
              <a:rPr lang="en-US" dirty="0" smtClean="0"/>
            </a:br>
            <a:r>
              <a:rPr lang="en-US" dirty="0" smtClean="0"/>
              <a:t>Constructed: 1960 (units 1-14); 1973 additional units 15-22 completed </a:t>
            </a:r>
          </a:p>
          <a:p>
            <a:pPr eaLnBrk="1" hangingPunct="1"/>
            <a:r>
              <a:rPr lang="en-US" dirty="0" smtClean="0"/>
              <a:t>Full Pool: 160.0 feet </a:t>
            </a:r>
            <a:br>
              <a:rPr lang="en-US" dirty="0" smtClean="0"/>
            </a:br>
            <a:r>
              <a:rPr lang="en-US" dirty="0" smtClean="0"/>
              <a:t>Nameplate capacity: 14 @ 78 MW, 8 @ 86 MW, 1780 MW total </a:t>
            </a:r>
            <a:br>
              <a:rPr lang="en-US" dirty="0" smtClean="0"/>
            </a:br>
            <a:r>
              <a:rPr lang="en-US" dirty="0" smtClean="0"/>
              <a:t>Stations service units: 2 @ 3 MW, 6 MW total </a:t>
            </a:r>
            <a:br>
              <a:rPr lang="en-US" dirty="0" smtClean="0"/>
            </a:br>
            <a:r>
              <a:rPr lang="en-US" dirty="0" smtClean="0"/>
              <a:t>Hydraulic capacity: 375 </a:t>
            </a:r>
            <a:r>
              <a:rPr lang="en-US" dirty="0" err="1" smtClean="0"/>
              <a:t>kcfs</a:t>
            </a:r>
            <a:r>
              <a:rPr lang="en-US" dirty="0" smtClean="0"/>
              <a:t> </a:t>
            </a:r>
            <a:br>
              <a:rPr lang="en-US" dirty="0" smtClean="0"/>
            </a:br>
            <a:r>
              <a:rPr lang="en-US" dirty="0" smtClean="0"/>
              <a:t>Spillway: 1380 feet, 23 gates </a:t>
            </a:r>
          </a:p>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730F275D-E114-4939-A4D5-6441147CD4AB}" type="slidenum">
              <a:rPr lang="en-US" smtClean="0"/>
              <a:pPr/>
              <a:t>28</a:t>
            </a:fld>
            <a:endParaRPr lang="en-US" smtClean="0"/>
          </a:p>
        </p:txBody>
      </p:sp>
      <p:sp>
        <p:nvSpPr>
          <p:cNvPr id="93187" name="Rectangle 2"/>
          <p:cNvSpPr>
            <a:spLocks noGrp="1" noRot="1" noChangeAspect="1" noChangeArrowheads="1" noTextEdit="1"/>
          </p:cNvSpPr>
          <p:nvPr>
            <p:ph type="sldImg"/>
          </p:nvPr>
        </p:nvSpPr>
        <p:spPr>
          <a:xfrm>
            <a:off x="1143000" y="684213"/>
            <a:ext cx="4573588" cy="3430587"/>
          </a:xfrm>
          <a:ln/>
        </p:spPr>
      </p:sp>
      <p:sp>
        <p:nvSpPr>
          <p:cNvPr id="93188" name="Rectangle 3"/>
          <p:cNvSpPr>
            <a:spLocks noGrp="1" noChangeArrowheads="1"/>
          </p:cNvSpPr>
          <p:nvPr>
            <p:ph type="body" idx="1"/>
          </p:nvPr>
        </p:nvSpPr>
        <p:spPr>
          <a:xfrm>
            <a:off x="914922" y="4344967"/>
            <a:ext cx="5028160" cy="4114800"/>
          </a:xfrm>
          <a:noFill/>
          <a:ln/>
        </p:spPr>
        <p:txBody>
          <a:bodyPr/>
          <a:lstStyle/>
          <a:p>
            <a:pPr eaLnBrk="1" hangingPunct="1"/>
            <a:r>
              <a:rPr lang="en-US" sz="900" b="1" dirty="0" err="1"/>
              <a:t>Cavitation</a:t>
            </a:r>
            <a:r>
              <a:rPr lang="en-US" sz="900" dirty="0"/>
              <a:t> – Pumps, engines, air foils, and for our purposes low pressure areas in channels and tunnels, etc.</a:t>
            </a:r>
          </a:p>
          <a:p>
            <a:pPr eaLnBrk="1" hangingPunct="1"/>
            <a:r>
              <a:rPr lang="en-US" sz="900" b="1" dirty="0" err="1"/>
              <a:t>cav.i.ta.tion</a:t>
            </a:r>
            <a:r>
              <a:rPr lang="en-US" sz="900" dirty="0"/>
              <a:t> \ </a:t>
            </a:r>
            <a:r>
              <a:rPr lang="en-US" sz="900" dirty="0" err="1"/>
              <a:t>kav</a:t>
            </a:r>
            <a:r>
              <a:rPr lang="en-US" sz="900" dirty="0"/>
              <a:t>' </a:t>
            </a:r>
            <a:r>
              <a:rPr lang="en-US" sz="900" dirty="0" err="1"/>
              <a:t>i</a:t>
            </a:r>
            <a:r>
              <a:rPr lang="en-US" sz="900" dirty="0"/>
              <a:t> </a:t>
            </a:r>
            <a:r>
              <a:rPr lang="en-US" sz="900" dirty="0" err="1"/>
              <a:t>ta</a:t>
            </a:r>
            <a:r>
              <a:rPr lang="en-US" sz="900" dirty="0"/>
              <a:t>' shun \ n [1. the rapid formation and collapse of vapor pockets in a flowing liquid in regions of very low pressure. 2. such a pocket formed.] (</a:t>
            </a:r>
            <a:r>
              <a:rPr lang="en-US" sz="900" i="1" dirty="0"/>
              <a:t>Webster</a:t>
            </a:r>
            <a:r>
              <a:rPr lang="en-US" sz="900" dirty="0"/>
              <a:t>)</a:t>
            </a:r>
          </a:p>
          <a:p>
            <a:pPr eaLnBrk="1" hangingPunct="1"/>
            <a:r>
              <a:rPr lang="en-US" sz="900" b="1" dirty="0"/>
              <a:t>Transition Zones</a:t>
            </a:r>
            <a:r>
              <a:rPr lang="en-US" sz="900" dirty="0"/>
              <a:t> - Both open channel flow to pressure flow during changes in operation and within the outlets at bifurcations, etc.</a:t>
            </a:r>
          </a:p>
          <a:p>
            <a:pPr eaLnBrk="1" hangingPunct="1"/>
            <a:r>
              <a:rPr lang="en-US" sz="900" b="1" dirty="0"/>
              <a:t>Trash Racks</a:t>
            </a:r>
            <a:r>
              <a:rPr lang="en-US" sz="900" dirty="0"/>
              <a:t> – At Savage Rapids Dam on the Rogue, a small irrigation diversion dam, there were continuous problems with accumulations of aquatic growth. Used summer hires on a full time basis to keep the structure and outlets clean. Changed the operation at Lost Creek dam (upstream) to modify the water temperatures in the lower reach at Savage Rapids. Stopped growth, virtually eliminated the problem.</a:t>
            </a:r>
          </a:p>
          <a:p>
            <a:pPr eaLnBrk="1" hangingPunct="1"/>
            <a:r>
              <a:rPr lang="en-US" sz="900" b="1" dirty="0"/>
              <a:t>Temperature Control</a:t>
            </a:r>
            <a:r>
              <a:rPr lang="en-US" sz="900" dirty="0"/>
              <a:t> - transition among ports, submergence, etc.</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6F706CF0-19D2-4773-86A2-50EA2F8964E7}" type="slidenum">
              <a:rPr lang="en-US" smtClean="0"/>
              <a:pPr/>
              <a:t>29</a:t>
            </a:fld>
            <a:endParaRPr lang="en-US" smtClean="0"/>
          </a:p>
        </p:txBody>
      </p:sp>
      <p:sp>
        <p:nvSpPr>
          <p:cNvPr id="94211" name="Rectangle 2"/>
          <p:cNvSpPr>
            <a:spLocks noGrp="1" noRot="1" noChangeAspect="1" noChangeArrowheads="1" noTextEdit="1"/>
          </p:cNvSpPr>
          <p:nvPr>
            <p:ph type="sldImg"/>
          </p:nvPr>
        </p:nvSpPr>
        <p:spPr>
          <a:xfrm>
            <a:off x="1143000" y="684213"/>
            <a:ext cx="4573588" cy="3430587"/>
          </a:xfrm>
          <a:ln/>
        </p:spPr>
      </p:sp>
      <p:sp>
        <p:nvSpPr>
          <p:cNvPr id="94212" name="Rectangle 3"/>
          <p:cNvSpPr>
            <a:spLocks noGrp="1" noChangeArrowheads="1"/>
          </p:cNvSpPr>
          <p:nvPr>
            <p:ph type="body" idx="1"/>
          </p:nvPr>
        </p:nvSpPr>
        <p:spPr>
          <a:xfrm>
            <a:off x="914922" y="4344967"/>
            <a:ext cx="5028160" cy="4114800"/>
          </a:xfrm>
          <a:noFill/>
          <a:ln/>
        </p:spPr>
        <p:txBody>
          <a:bodyPr/>
          <a:lstStyle/>
          <a:p>
            <a:pPr eaLnBrk="1" hangingPunct="1"/>
            <a:r>
              <a:rPr lang="en-US" dirty="0" smtClean="0"/>
              <a:t> Pin broke at</a:t>
            </a:r>
            <a:r>
              <a:rPr lang="en-US" baseline="0" dirty="0" smtClean="0"/>
              <a:t> </a:t>
            </a:r>
            <a:r>
              <a:rPr lang="en-US" baseline="0" dirty="0" err="1" smtClean="0"/>
              <a:t>Folsum</a:t>
            </a:r>
            <a:r>
              <a:rPr lang="en-US" baseline="0" dirty="0" smtClean="0"/>
              <a:t> Dam and 40K </a:t>
            </a:r>
            <a:r>
              <a:rPr lang="en-US" baseline="0" dirty="0" err="1" smtClean="0"/>
              <a:t>cfs</a:t>
            </a:r>
            <a:r>
              <a:rPr lang="en-US" baseline="0" dirty="0" smtClean="0"/>
              <a:t> cam rushing through, nearly 40% of the lake was drained before the gate was repaired. </a:t>
            </a:r>
            <a:endParaRPr lang="en-US" dirty="0" smtClean="0"/>
          </a:p>
        </p:txBody>
      </p:sp>
      <p:sp>
        <p:nvSpPr>
          <p:cNvPr id="94213" name="Rectangle 4"/>
          <p:cNvSpPr>
            <a:spLocks noChangeArrowheads="1"/>
          </p:cNvSpPr>
          <p:nvPr/>
        </p:nvSpPr>
        <p:spPr bwMode="auto">
          <a:xfrm>
            <a:off x="1067668" y="4496844"/>
            <a:ext cx="5028160" cy="4113235"/>
          </a:xfrm>
          <a:prstGeom prst="rect">
            <a:avLst/>
          </a:prstGeom>
          <a:noFill/>
          <a:ln w="9525">
            <a:noFill/>
            <a:miter lim="800000"/>
            <a:headEnd/>
            <a:tailEnd/>
          </a:ln>
        </p:spPr>
        <p:txBody>
          <a:bodyPr lIns="89849" tIns="44925" rIns="89849" bIns="44925"/>
          <a:lstStyle/>
          <a:p>
            <a:pPr algn="l" eaLnBrk="1" hangingPunct="1">
              <a:spcBef>
                <a:spcPct val="30000"/>
              </a:spcBef>
            </a:pPr>
            <a:endParaRPr lang="en-US" sz="11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C61331F-543D-49BC-9EAA-0182406C3DF6}" type="slidenum">
              <a:rPr lang="en-US" smtClean="0"/>
              <a:pPr/>
              <a:t>3</a:t>
            </a:fld>
            <a:endParaRPr lang="en-US" smtClean="0"/>
          </a:p>
        </p:txBody>
      </p:sp>
      <p:sp>
        <p:nvSpPr>
          <p:cNvPr id="68611" name="Rectangle 2"/>
          <p:cNvSpPr>
            <a:spLocks noGrp="1" noRot="1" noChangeAspect="1" noChangeArrowheads="1" noTextEdit="1"/>
          </p:cNvSpPr>
          <p:nvPr>
            <p:ph type="sldImg"/>
          </p:nvPr>
        </p:nvSpPr>
        <p:spPr>
          <a:xfrm>
            <a:off x="1143000" y="684213"/>
            <a:ext cx="4573588" cy="3430587"/>
          </a:xfrm>
          <a:ln/>
        </p:spPr>
      </p:sp>
      <p:sp>
        <p:nvSpPr>
          <p:cNvPr id="68612" name="Rectangle 3"/>
          <p:cNvSpPr>
            <a:spLocks noGrp="1" noChangeArrowheads="1"/>
          </p:cNvSpPr>
          <p:nvPr>
            <p:ph type="body" idx="1"/>
          </p:nvPr>
        </p:nvSpPr>
        <p:spPr>
          <a:xfrm>
            <a:off x="914922" y="4344967"/>
            <a:ext cx="5028160" cy="4114800"/>
          </a:xfrm>
          <a:noFill/>
          <a:ln/>
        </p:spPr>
        <p:txBody>
          <a:bodyPr/>
          <a:lstStyle/>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CAA622DA-0334-4CDC-9BCF-535B478F5247}" type="slidenum">
              <a:rPr lang="en-US" smtClean="0"/>
              <a:pPr/>
              <a:t>30</a:t>
            </a:fld>
            <a:endParaRPr lang="en-US" smtClean="0"/>
          </a:p>
        </p:txBody>
      </p:sp>
      <p:sp>
        <p:nvSpPr>
          <p:cNvPr id="95235" name="Rectangle 2"/>
          <p:cNvSpPr>
            <a:spLocks noGrp="1" noRot="1" noChangeAspect="1" noChangeArrowheads="1" noTextEdit="1"/>
          </p:cNvSpPr>
          <p:nvPr>
            <p:ph type="sldImg"/>
          </p:nvPr>
        </p:nvSpPr>
        <p:spPr>
          <a:xfrm>
            <a:off x="1143000" y="684213"/>
            <a:ext cx="4573588" cy="3430587"/>
          </a:xfrm>
          <a:ln/>
        </p:spPr>
      </p:sp>
      <p:sp>
        <p:nvSpPr>
          <p:cNvPr id="95236" name="Rectangle 3"/>
          <p:cNvSpPr>
            <a:spLocks noGrp="1" noChangeArrowheads="1"/>
          </p:cNvSpPr>
          <p:nvPr>
            <p:ph type="body" idx="1"/>
          </p:nvPr>
        </p:nvSpPr>
        <p:spPr>
          <a:xfrm>
            <a:off x="914922" y="4344967"/>
            <a:ext cx="5028160" cy="4114800"/>
          </a:xfrm>
          <a:noFill/>
          <a:ln/>
        </p:spPr>
        <p:txBody>
          <a:bodyPr/>
          <a:lstStyle/>
          <a:p>
            <a:pPr eaLnBrk="1" hangingPunct="1"/>
            <a:r>
              <a:rPr lang="en-US" b="1" dirty="0" smtClean="0"/>
              <a:t>Glen Canyon Dam</a:t>
            </a:r>
          </a:p>
          <a:p>
            <a:pPr eaLnBrk="1" hangingPunct="1"/>
            <a:r>
              <a:rPr lang="en-US" sz="900" dirty="0"/>
              <a:t>The dam has two huge spillways, one on each side. These are 41 feet in diameter, and have a capacity of 104, 000 cubic feet per second each. There are 4 outlet valves connected to 8-foot outlet tubes designed to discharge water around the power plant. Water can also be released through a tunnel once used to divert water during construction of the dam. </a:t>
            </a:r>
          </a:p>
          <a:p>
            <a:pPr eaLnBrk="1" hangingPunct="1"/>
            <a:r>
              <a:rPr lang="en-US" sz="900" dirty="0"/>
              <a:t>This system was put to the test in 1983 when a late regional winter storm system increased the snow level by 200% of normal, then began to melt quickly. Lake Powell was already at a high level, so water needed to be released to make room for the heavy snow-melt. Even with the dam wide open, the lake continued to rise for weeks but was eventually controlled. Because of the high run-off that year, all the Colorado River dams released excess water causing some flooding downstream on the lower portions of the river.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4C57DB6C-F4BD-498C-A10D-306018B42FAF}" type="slidenum">
              <a:rPr lang="en-US" smtClean="0"/>
              <a:pPr/>
              <a:t>31</a:t>
            </a:fld>
            <a:endParaRPr lang="en-US" smtClean="0"/>
          </a:p>
        </p:txBody>
      </p:sp>
      <p:sp>
        <p:nvSpPr>
          <p:cNvPr id="96259" name="Rectangle 2"/>
          <p:cNvSpPr>
            <a:spLocks noGrp="1" noRot="1" noChangeAspect="1" noChangeArrowheads="1" noTextEdit="1"/>
          </p:cNvSpPr>
          <p:nvPr>
            <p:ph type="sldImg"/>
          </p:nvPr>
        </p:nvSpPr>
        <p:spPr>
          <a:xfrm>
            <a:off x="1143000" y="684213"/>
            <a:ext cx="4573588" cy="3430587"/>
          </a:xfrm>
          <a:ln/>
        </p:spPr>
      </p:sp>
      <p:sp>
        <p:nvSpPr>
          <p:cNvPr id="96260" name="Rectangle 3"/>
          <p:cNvSpPr>
            <a:spLocks noGrp="1" noChangeArrowheads="1"/>
          </p:cNvSpPr>
          <p:nvPr>
            <p:ph type="body" idx="1"/>
          </p:nvPr>
        </p:nvSpPr>
        <p:spPr>
          <a:xfrm>
            <a:off x="914922" y="4344967"/>
            <a:ext cx="5028160" cy="4114800"/>
          </a:xfrm>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D4263276-DB9E-4A14-BDDD-932E9964AC63}" type="slidenum">
              <a:rPr lang="en-US" smtClean="0"/>
              <a:pPr/>
              <a:t>32</a:t>
            </a:fld>
            <a:endParaRPr lang="en-US" smtClean="0"/>
          </a:p>
        </p:txBody>
      </p:sp>
      <p:sp>
        <p:nvSpPr>
          <p:cNvPr id="97283" name="Rectangle 2"/>
          <p:cNvSpPr>
            <a:spLocks noChangeArrowheads="1"/>
          </p:cNvSpPr>
          <p:nvPr/>
        </p:nvSpPr>
        <p:spPr bwMode="auto">
          <a:xfrm>
            <a:off x="3885682" y="1"/>
            <a:ext cx="2972318" cy="458766"/>
          </a:xfrm>
          <a:prstGeom prst="rect">
            <a:avLst/>
          </a:prstGeom>
          <a:noFill/>
          <a:ln w="9525">
            <a:noFill/>
            <a:miter lim="800000"/>
            <a:headEnd/>
            <a:tailEnd/>
          </a:ln>
        </p:spPr>
        <p:txBody>
          <a:bodyPr wrap="none" lIns="90001" tIns="45001" rIns="90001" bIns="45001" anchor="ctr"/>
          <a:lstStyle/>
          <a:p>
            <a:endParaRPr lang="en-US"/>
          </a:p>
        </p:txBody>
      </p:sp>
      <p:sp>
        <p:nvSpPr>
          <p:cNvPr id="97284" name="Rectangle 3"/>
          <p:cNvSpPr>
            <a:spLocks noChangeArrowheads="1"/>
          </p:cNvSpPr>
          <p:nvPr/>
        </p:nvSpPr>
        <p:spPr bwMode="auto">
          <a:xfrm>
            <a:off x="3885682" y="8685236"/>
            <a:ext cx="2972318" cy="458765"/>
          </a:xfrm>
          <a:prstGeom prst="rect">
            <a:avLst/>
          </a:prstGeom>
          <a:noFill/>
          <a:ln w="9525">
            <a:noFill/>
            <a:miter lim="800000"/>
            <a:headEnd/>
            <a:tailEnd/>
          </a:ln>
        </p:spPr>
        <p:txBody>
          <a:bodyPr lIns="18719" tIns="0" rIns="18719" bIns="0" anchor="b"/>
          <a:lstStyle/>
          <a:p>
            <a:pPr defTabSz="945325">
              <a:buClr>
                <a:schemeClr val="hlink"/>
              </a:buClr>
            </a:pPr>
            <a:r>
              <a:rPr lang="en-US" sz="900" i="1" dirty="0">
                <a:latin typeface="Times New Roman" pitchFamily="18" charset="0"/>
              </a:rPr>
              <a:t>23</a:t>
            </a:r>
          </a:p>
        </p:txBody>
      </p:sp>
      <p:sp>
        <p:nvSpPr>
          <p:cNvPr id="97285" name="Rectangle 4"/>
          <p:cNvSpPr>
            <a:spLocks noChangeArrowheads="1"/>
          </p:cNvSpPr>
          <p:nvPr/>
        </p:nvSpPr>
        <p:spPr bwMode="auto">
          <a:xfrm>
            <a:off x="2" y="8685236"/>
            <a:ext cx="2972319" cy="458765"/>
          </a:xfrm>
          <a:prstGeom prst="rect">
            <a:avLst/>
          </a:prstGeom>
          <a:noFill/>
          <a:ln w="9525">
            <a:noFill/>
            <a:miter lim="800000"/>
            <a:headEnd/>
            <a:tailEnd/>
          </a:ln>
        </p:spPr>
        <p:txBody>
          <a:bodyPr wrap="none" lIns="90001" tIns="45001" rIns="90001" bIns="45001" anchor="ctr"/>
          <a:lstStyle/>
          <a:p>
            <a:endParaRPr lang="en-US"/>
          </a:p>
        </p:txBody>
      </p:sp>
      <p:sp>
        <p:nvSpPr>
          <p:cNvPr id="97286" name="Rectangle 5"/>
          <p:cNvSpPr>
            <a:spLocks noChangeArrowheads="1"/>
          </p:cNvSpPr>
          <p:nvPr/>
        </p:nvSpPr>
        <p:spPr bwMode="auto">
          <a:xfrm>
            <a:off x="2" y="1"/>
            <a:ext cx="2972319" cy="458766"/>
          </a:xfrm>
          <a:prstGeom prst="rect">
            <a:avLst/>
          </a:prstGeom>
          <a:noFill/>
          <a:ln w="9525">
            <a:noFill/>
            <a:miter lim="800000"/>
            <a:headEnd/>
            <a:tailEnd/>
          </a:ln>
        </p:spPr>
        <p:txBody>
          <a:bodyPr wrap="none" lIns="90001" tIns="45001" rIns="90001" bIns="45001" anchor="ctr"/>
          <a:lstStyle/>
          <a:p>
            <a:endParaRPr lang="en-US"/>
          </a:p>
        </p:txBody>
      </p:sp>
      <p:sp>
        <p:nvSpPr>
          <p:cNvPr id="97287" name="Rectangle 6"/>
          <p:cNvSpPr>
            <a:spLocks noChangeArrowheads="1"/>
          </p:cNvSpPr>
          <p:nvPr/>
        </p:nvSpPr>
        <p:spPr bwMode="auto">
          <a:xfrm>
            <a:off x="3885682" y="1"/>
            <a:ext cx="2972318" cy="458766"/>
          </a:xfrm>
          <a:prstGeom prst="rect">
            <a:avLst/>
          </a:prstGeom>
          <a:noFill/>
          <a:ln w="9525">
            <a:noFill/>
            <a:miter lim="800000"/>
            <a:headEnd/>
            <a:tailEnd/>
          </a:ln>
        </p:spPr>
        <p:txBody>
          <a:bodyPr wrap="none" lIns="90001" tIns="45001" rIns="90001" bIns="45001" anchor="ctr"/>
          <a:lstStyle/>
          <a:p>
            <a:endParaRPr lang="en-US"/>
          </a:p>
        </p:txBody>
      </p:sp>
      <p:sp>
        <p:nvSpPr>
          <p:cNvPr id="97288" name="Rectangle 7"/>
          <p:cNvSpPr>
            <a:spLocks noChangeArrowheads="1"/>
          </p:cNvSpPr>
          <p:nvPr/>
        </p:nvSpPr>
        <p:spPr bwMode="auto">
          <a:xfrm>
            <a:off x="3885682" y="8685236"/>
            <a:ext cx="2972318" cy="458765"/>
          </a:xfrm>
          <a:prstGeom prst="rect">
            <a:avLst/>
          </a:prstGeom>
          <a:noFill/>
          <a:ln w="9525">
            <a:noFill/>
            <a:miter lim="800000"/>
            <a:headEnd/>
            <a:tailEnd/>
          </a:ln>
        </p:spPr>
        <p:txBody>
          <a:bodyPr lIns="18719" tIns="0" rIns="18719" bIns="0" anchor="b"/>
          <a:lstStyle/>
          <a:p>
            <a:pPr defTabSz="945325">
              <a:buClr>
                <a:schemeClr val="hlink"/>
              </a:buClr>
            </a:pPr>
            <a:r>
              <a:rPr lang="en-US" sz="900" i="1" dirty="0">
                <a:latin typeface="Times New Roman" pitchFamily="18" charset="0"/>
              </a:rPr>
              <a:t>23</a:t>
            </a:r>
          </a:p>
        </p:txBody>
      </p:sp>
      <p:sp>
        <p:nvSpPr>
          <p:cNvPr id="97289" name="Rectangle 8"/>
          <p:cNvSpPr>
            <a:spLocks noChangeArrowheads="1"/>
          </p:cNvSpPr>
          <p:nvPr/>
        </p:nvSpPr>
        <p:spPr bwMode="auto">
          <a:xfrm>
            <a:off x="2" y="8685236"/>
            <a:ext cx="2972319" cy="458765"/>
          </a:xfrm>
          <a:prstGeom prst="rect">
            <a:avLst/>
          </a:prstGeom>
          <a:noFill/>
          <a:ln w="9525">
            <a:noFill/>
            <a:miter lim="800000"/>
            <a:headEnd/>
            <a:tailEnd/>
          </a:ln>
        </p:spPr>
        <p:txBody>
          <a:bodyPr wrap="none" lIns="90001" tIns="45001" rIns="90001" bIns="45001" anchor="ctr"/>
          <a:lstStyle/>
          <a:p>
            <a:endParaRPr lang="en-US"/>
          </a:p>
        </p:txBody>
      </p:sp>
      <p:sp>
        <p:nvSpPr>
          <p:cNvPr id="97290" name="Rectangle 9"/>
          <p:cNvSpPr>
            <a:spLocks noChangeArrowheads="1"/>
          </p:cNvSpPr>
          <p:nvPr/>
        </p:nvSpPr>
        <p:spPr bwMode="auto">
          <a:xfrm>
            <a:off x="2" y="1"/>
            <a:ext cx="2972319" cy="458766"/>
          </a:xfrm>
          <a:prstGeom prst="rect">
            <a:avLst/>
          </a:prstGeom>
          <a:noFill/>
          <a:ln w="9525">
            <a:noFill/>
            <a:miter lim="800000"/>
            <a:headEnd/>
            <a:tailEnd/>
          </a:ln>
        </p:spPr>
        <p:txBody>
          <a:bodyPr wrap="none" lIns="90001" tIns="45001" rIns="90001" bIns="45001" anchor="ctr"/>
          <a:lstStyle/>
          <a:p>
            <a:endParaRPr lang="en-US"/>
          </a:p>
        </p:txBody>
      </p:sp>
      <p:sp>
        <p:nvSpPr>
          <p:cNvPr id="97291" name="Rectangle 10"/>
          <p:cNvSpPr>
            <a:spLocks noGrp="1" noChangeArrowheads="1"/>
          </p:cNvSpPr>
          <p:nvPr>
            <p:ph type="body" idx="1"/>
          </p:nvPr>
        </p:nvSpPr>
        <p:spPr>
          <a:xfrm>
            <a:off x="914922" y="4344967"/>
            <a:ext cx="5028160" cy="4114800"/>
          </a:xfrm>
          <a:noFill/>
          <a:ln/>
        </p:spPr>
        <p:txBody>
          <a:bodyPr lIns="93594" tIns="46796" rIns="93594" bIns="46796"/>
          <a:lstStyle/>
          <a:p>
            <a:pPr defTabSz="900012"/>
            <a:r>
              <a:rPr lang="en-US" dirty="0" smtClean="0"/>
              <a:t>The value of the dam was proven during the </a:t>
            </a:r>
            <a:r>
              <a:rPr lang="en-US" dirty="0" smtClean="0">
                <a:hlinkClick r:id="rId3" action="ppaction://hlinkfile" tooltip="Great Flood of 1993"/>
              </a:rPr>
              <a:t>Great Flood of 1993</a:t>
            </a:r>
            <a:r>
              <a:rPr lang="en-US" dirty="0" smtClean="0"/>
              <a:t>, when floodwaters reaching up to 63 feet (19 m) above normal were held back. However, when the dam reached capacity in July 1993, it necessitated the first release of the </a:t>
            </a:r>
            <a:r>
              <a:rPr lang="en-US" dirty="0" smtClean="0">
                <a:hlinkClick r:id="rId4" action="ppaction://hlinkfile" tooltip="Spillway"/>
              </a:rPr>
              <a:t>spillway</a:t>
            </a:r>
            <a:r>
              <a:rPr lang="en-US" dirty="0" smtClean="0"/>
              <a:t>. All 18 gates on the spillway were raised 4 feet (1.2 m) during the peak of the flood, producing a flow rate of 60,000 </a:t>
            </a:r>
            <a:r>
              <a:rPr lang="en-US" dirty="0" smtClean="0">
                <a:hlinkClick r:id="rId5" action="ppaction://hlinkfile" tooltip="Cubic feet per second"/>
              </a:rPr>
              <a:t>cubic feet per second</a:t>
            </a:r>
            <a:r>
              <a:rPr lang="en-US" dirty="0" smtClean="0"/>
              <a:t> (1,700 m³/s). The roar of the water was audible half a mile (800 m) away and some people in nearby Manhattan reported hearing the noise. After three weeks the gates were closed, revealing a 20-foot (6.1 m) deep canyon that had been carved in the earth of the spillway channel. The exposed rock is </a:t>
            </a:r>
            <a:r>
              <a:rPr lang="en-US" dirty="0" smtClean="0">
                <a:hlinkClick r:id="rId6" action="ppaction://hlinkfile" tooltip="Permian"/>
              </a:rPr>
              <a:t>290 million years old</a:t>
            </a:r>
            <a:r>
              <a:rPr lang="en-US" dirty="0" smtClean="0"/>
              <a:t>. Locally, this area is known as "The Canyon" and is a popular </a:t>
            </a:r>
            <a:r>
              <a:rPr lang="en-US" dirty="0" smtClean="0">
                <a:hlinkClick r:id="rId7" action="ppaction://hlinkfile" tooltip="Fossil"/>
              </a:rPr>
              <a:t>fossil</a:t>
            </a:r>
            <a:r>
              <a:rPr lang="en-US" dirty="0" smtClean="0"/>
              <a:t>-hunting area.</a:t>
            </a:r>
          </a:p>
          <a:p>
            <a:pPr eaLnBrk="1" hangingPunct="1"/>
            <a:endParaRPr lang="en-US" dirty="0" smtClean="0"/>
          </a:p>
        </p:txBody>
      </p:sp>
      <p:sp>
        <p:nvSpPr>
          <p:cNvPr id="97292" name="Rectangle 11"/>
          <p:cNvSpPr>
            <a:spLocks noGrp="1" noRot="1" noChangeAspect="1" noChangeArrowheads="1" noTextEdit="1"/>
          </p:cNvSpPr>
          <p:nvPr>
            <p:ph type="sldImg"/>
          </p:nvPr>
        </p:nvSpPr>
        <p:spPr>
          <a:xfrm>
            <a:off x="1150938" y="690563"/>
            <a:ext cx="4557712" cy="3419475"/>
          </a:xfrm>
          <a:ln w="12700" cap="flat">
            <a:solidFill>
              <a:schemeClr val="tx1"/>
            </a:solid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F82799EC-D318-40B4-A20C-0E59D3BD0886}" type="slidenum">
              <a:rPr lang="en-US" smtClean="0"/>
              <a:pPr/>
              <a:t>33</a:t>
            </a:fld>
            <a:endParaRPr lang="en-US" smtClean="0"/>
          </a:p>
        </p:txBody>
      </p:sp>
      <p:sp>
        <p:nvSpPr>
          <p:cNvPr id="98307"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98308"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B5C32C4F-91DD-4649-9C5C-B290C6138D5D}" type="slidenum">
              <a:rPr lang="en-US" smtClean="0"/>
              <a:pPr/>
              <a:t>34</a:t>
            </a:fld>
            <a:endParaRPr lang="en-US" smtClean="0"/>
          </a:p>
        </p:txBody>
      </p:sp>
      <p:sp>
        <p:nvSpPr>
          <p:cNvPr id="99331"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99332"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29AB0FD0-8156-4B7D-A447-0EA7D6DBC78F}" type="slidenum">
              <a:rPr lang="en-US" smtClean="0"/>
              <a:pPr/>
              <a:t>35</a:t>
            </a:fld>
            <a:endParaRPr lang="en-US" smtClean="0"/>
          </a:p>
        </p:txBody>
      </p:sp>
      <p:sp>
        <p:nvSpPr>
          <p:cNvPr id="111619" name="Rectangle 2"/>
          <p:cNvSpPr>
            <a:spLocks noGrp="1" noRot="1" noChangeAspect="1" noChangeArrowheads="1" noTextEdit="1"/>
          </p:cNvSpPr>
          <p:nvPr>
            <p:ph type="sldImg"/>
          </p:nvPr>
        </p:nvSpPr>
        <p:spPr>
          <a:xfrm>
            <a:off x="1143000" y="684213"/>
            <a:ext cx="4573588" cy="3430587"/>
          </a:xfrm>
          <a:ln/>
        </p:spPr>
      </p:sp>
      <p:sp>
        <p:nvSpPr>
          <p:cNvPr id="111620" name="Rectangle 3"/>
          <p:cNvSpPr>
            <a:spLocks noGrp="1" noChangeArrowheads="1"/>
          </p:cNvSpPr>
          <p:nvPr>
            <p:ph type="body" idx="1"/>
          </p:nvPr>
        </p:nvSpPr>
        <p:spPr>
          <a:xfrm>
            <a:off x="914922" y="4344967"/>
            <a:ext cx="5028160" cy="4114800"/>
          </a:xfrm>
          <a:noFill/>
          <a:ln/>
        </p:spPr>
        <p:txBody>
          <a:bodyPr/>
          <a:lstStyle/>
          <a:p>
            <a:pPr eaLnBrk="1" hangingPunct="1"/>
            <a:r>
              <a:rPr lang="en-US" b="1" smtClean="0"/>
              <a:t>Course Objectives</a:t>
            </a:r>
            <a:r>
              <a:rPr lang="en-US" smtClean="0"/>
              <a:t>. Most of the class come from operations background, so we want to present some of the background aspects of hydrology and hydraulics; from a design standpoint (why are certain features as they appear) and from an O&amp;M standpoint (things to know).</a:t>
            </a:r>
          </a:p>
          <a:p>
            <a:pPr eaLnBrk="1" hangingPunct="1"/>
            <a:endParaRPr lang="en-US" smtClean="0"/>
          </a:p>
          <a:p>
            <a:pPr eaLnBrk="1" hangingPunct="1"/>
            <a:r>
              <a:rPr lang="en-US" smtClean="0"/>
              <a:t>This will cover a wide range of topics, the tie among them being their importance to the ultimate safety of our civil works projects.</a:t>
            </a:r>
          </a:p>
          <a:p>
            <a:pPr eaLnBrk="1" hangingPunct="1"/>
            <a:endParaRPr lang="en-US" smtClean="0"/>
          </a:p>
          <a:p>
            <a:pPr eaLnBrk="1" hangingPunct="1"/>
            <a:r>
              <a:rPr lang="en-US" smtClean="0"/>
              <a:t>Emphasize the critical nature of H&amp;H personnel – both hydraulic and hydrologic – to dam safety.</a:t>
            </a:r>
          </a:p>
          <a:p>
            <a:pPr eaLnBrk="1" hangingPunct="1"/>
            <a:r>
              <a:rPr lang="en-US" smtClean="0"/>
              <a:t>In aspects of: design, operation, maintenance, and monitoring.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6D75296B-9D9E-4A52-9BE1-877FACC76653}" type="slidenum">
              <a:rPr lang="en-US" smtClean="0"/>
              <a:pPr/>
              <a:t>36</a:t>
            </a:fld>
            <a:endParaRPr lang="en-US" smtClean="0"/>
          </a:p>
        </p:txBody>
      </p:sp>
      <p:sp>
        <p:nvSpPr>
          <p:cNvPr id="112643"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112644"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r>
              <a:rPr lang="en-US" smtClean="0"/>
              <a:t>Fusegate – Increase storage capacity for nominal floods.  Designed to tip over when overtopped by significant floods to increase discharge capacity.</a:t>
            </a:r>
          </a:p>
          <a:p>
            <a:pPr eaLnBrk="1" hangingPunct="1"/>
            <a:r>
              <a:rPr lang="en-US" smtClean="0"/>
              <a:t>Fuseplug – Erodible embankment material to increase storage capacity for nominal floods.  Designed for controlled erosion during significant floods to increase discharge capacity.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18C33A80-93BA-4E5C-9082-E19F3B74E5BD}" type="slidenum">
              <a:rPr lang="en-US" smtClean="0"/>
              <a:pPr/>
              <a:t>37</a:t>
            </a:fld>
            <a:endParaRPr lang="en-US" smtClean="0"/>
          </a:p>
        </p:txBody>
      </p:sp>
      <p:sp>
        <p:nvSpPr>
          <p:cNvPr id="113667"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113668"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r>
              <a:rPr lang="en-US" smtClean="0"/>
              <a:t>Overtopping – RCC or other armoring to allow safe overtopping of dam.</a:t>
            </a:r>
          </a:p>
          <a:p>
            <a:pPr eaLnBrk="1" hangingPunct="1"/>
            <a:r>
              <a:rPr lang="en-US" smtClean="0"/>
              <a:t>Inflatable dam – Polyethylene bladder that can be filled with water to act as a retention structure.  Increases storage capacity.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8BA5081F-E6D9-4A74-923E-6CA646573047}" type="slidenum">
              <a:rPr lang="en-US" smtClean="0"/>
              <a:pPr/>
              <a:t>38</a:t>
            </a:fld>
            <a:endParaRPr lang="en-US" smtClean="0"/>
          </a:p>
        </p:txBody>
      </p:sp>
      <p:sp>
        <p:nvSpPr>
          <p:cNvPr id="114691" name="Rectangle 2"/>
          <p:cNvSpPr>
            <a:spLocks noGrp="1" noRot="1" noChangeAspect="1" noChangeArrowheads="1" noTextEdit="1"/>
          </p:cNvSpPr>
          <p:nvPr>
            <p:ph type="sldImg"/>
          </p:nvPr>
        </p:nvSpPr>
        <p:spPr>
          <a:xfrm>
            <a:off x="1143000" y="684213"/>
            <a:ext cx="4573588" cy="3432175"/>
          </a:xfrm>
          <a:ln w="12700" cap="flat">
            <a:solidFill>
              <a:schemeClr val="tx1"/>
            </a:solidFill>
          </a:ln>
        </p:spPr>
      </p:sp>
      <p:sp>
        <p:nvSpPr>
          <p:cNvPr id="114692" name="Rectangle 3"/>
          <p:cNvSpPr>
            <a:spLocks noGrp="1" noChangeArrowheads="1"/>
          </p:cNvSpPr>
          <p:nvPr>
            <p:ph type="body" idx="1"/>
          </p:nvPr>
        </p:nvSpPr>
        <p:spPr>
          <a:xfrm>
            <a:off x="908686" y="4343400"/>
            <a:ext cx="5039071" cy="4091314"/>
          </a:xfrm>
          <a:noFill/>
          <a:ln/>
        </p:spPr>
        <p:txBody>
          <a:bodyPr lIns="91951" tIns="45976" rIns="91951" bIns="45976"/>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00FBCAA2-C5FB-4927-B883-F593BD484B20}" type="slidenum">
              <a:rPr lang="en-US" smtClean="0"/>
              <a:pPr/>
              <a:t>39</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ftr" sz="quarter" idx="4"/>
          </p:nvPr>
        </p:nvSpPr>
        <p:spPr>
          <a:noFill/>
        </p:spPr>
        <p:txBody>
          <a:bodyPr/>
          <a:lstStyle/>
          <a:p>
            <a:r>
              <a:rPr lang="en-US" smtClean="0"/>
              <a:t>L 1.1 - Overview of H&amp;H For Dam Safety/Harris FY09</a:t>
            </a:r>
          </a:p>
        </p:txBody>
      </p:sp>
      <p:sp>
        <p:nvSpPr>
          <p:cNvPr id="62467" name="Rectangle 7"/>
          <p:cNvSpPr>
            <a:spLocks noGrp="1" noChangeArrowheads="1"/>
          </p:cNvSpPr>
          <p:nvPr>
            <p:ph type="sldNum" sz="quarter" idx="5"/>
          </p:nvPr>
        </p:nvSpPr>
        <p:spPr>
          <a:noFill/>
        </p:spPr>
        <p:txBody>
          <a:bodyPr/>
          <a:lstStyle/>
          <a:p>
            <a:fld id="{60E22844-9E84-485C-9F0A-2D54F84C8128}" type="slidenum">
              <a:rPr lang="en-US" smtClean="0"/>
              <a:pPr/>
              <a:t>4</a:t>
            </a:fld>
            <a:endParaRPr lang="en-US" smtClean="0"/>
          </a:p>
        </p:txBody>
      </p:sp>
      <p:sp>
        <p:nvSpPr>
          <p:cNvPr id="62468" name="Rectangle 2"/>
          <p:cNvSpPr>
            <a:spLocks noGrp="1" noRot="1" noChangeAspect="1" noChangeArrowheads="1" noTextEdit="1"/>
          </p:cNvSpPr>
          <p:nvPr>
            <p:ph type="sldImg"/>
          </p:nvPr>
        </p:nvSpPr>
        <p:spPr>
          <a:xfrm>
            <a:off x="1063625" y="685800"/>
            <a:ext cx="4711700" cy="3533775"/>
          </a:xfrm>
          <a:ln/>
        </p:spPr>
      </p:sp>
      <p:sp>
        <p:nvSpPr>
          <p:cNvPr id="62469" name="Rectangle 3"/>
          <p:cNvSpPr>
            <a:spLocks noGrp="1" noChangeArrowheads="1"/>
          </p:cNvSpPr>
          <p:nvPr>
            <p:ph type="body" idx="1"/>
          </p:nvPr>
        </p:nvSpPr>
        <p:spPr>
          <a:noFill/>
          <a:ln/>
        </p:spPr>
        <p:txBody>
          <a:bodyPr/>
          <a:lstStyle/>
          <a:p>
            <a:pPr eaLnBrk="1" hangingPunct="1"/>
            <a:r>
              <a:rPr lang="en-US" smtClean="0"/>
              <a:t>USACE HQ website provides links to all guidance documents. These are some that provide guidance for analysis relating to Dam Safety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29AB0FD0-8156-4B7D-A447-0EA7D6DBC78F}" type="slidenum">
              <a:rPr lang="en-US" smtClean="0"/>
              <a:pPr/>
              <a:t>40</a:t>
            </a:fld>
            <a:endParaRPr lang="en-US" smtClean="0"/>
          </a:p>
        </p:txBody>
      </p:sp>
      <p:sp>
        <p:nvSpPr>
          <p:cNvPr id="111619" name="Rectangle 2"/>
          <p:cNvSpPr>
            <a:spLocks noGrp="1" noRot="1" noChangeAspect="1" noChangeArrowheads="1" noTextEdit="1"/>
          </p:cNvSpPr>
          <p:nvPr>
            <p:ph type="sldImg"/>
          </p:nvPr>
        </p:nvSpPr>
        <p:spPr>
          <a:xfrm>
            <a:off x="1143000" y="684213"/>
            <a:ext cx="4573588" cy="3430587"/>
          </a:xfrm>
          <a:ln/>
        </p:spPr>
      </p:sp>
      <p:sp>
        <p:nvSpPr>
          <p:cNvPr id="111620" name="Rectangle 3"/>
          <p:cNvSpPr>
            <a:spLocks noGrp="1" noChangeArrowheads="1"/>
          </p:cNvSpPr>
          <p:nvPr>
            <p:ph type="body" idx="1"/>
          </p:nvPr>
        </p:nvSpPr>
        <p:spPr>
          <a:xfrm>
            <a:off x="914922" y="4344967"/>
            <a:ext cx="5028160" cy="4114800"/>
          </a:xfrm>
          <a:noFill/>
          <a:ln/>
        </p:spPr>
        <p:txBody>
          <a:bodyPr/>
          <a:lstStyle/>
          <a:p>
            <a:pPr eaLnBrk="1" hangingPunct="1"/>
            <a:r>
              <a:rPr lang="en-US" b="1" smtClean="0"/>
              <a:t>Course Objectives</a:t>
            </a:r>
            <a:r>
              <a:rPr lang="en-US" smtClean="0"/>
              <a:t>. Most of the class come from operations background, so we want to present some of the background aspects of hydrology and hydraulics; from a design standpoint (why are certain features as they appear) and from an O&amp;M standpoint (things to know).</a:t>
            </a:r>
          </a:p>
          <a:p>
            <a:pPr eaLnBrk="1" hangingPunct="1"/>
            <a:endParaRPr lang="en-US" smtClean="0"/>
          </a:p>
          <a:p>
            <a:pPr eaLnBrk="1" hangingPunct="1"/>
            <a:r>
              <a:rPr lang="en-US" smtClean="0"/>
              <a:t>This will cover a wide range of topics, the tie among them being their importance to the ultimate safety of our civil works projects.</a:t>
            </a:r>
          </a:p>
          <a:p>
            <a:pPr eaLnBrk="1" hangingPunct="1"/>
            <a:endParaRPr lang="en-US" smtClean="0"/>
          </a:p>
          <a:p>
            <a:pPr eaLnBrk="1" hangingPunct="1"/>
            <a:r>
              <a:rPr lang="en-US" smtClean="0"/>
              <a:t>Emphasize the critical nature of H&amp;H personnel – both hydraulic and hydrologic – to dam safety.</a:t>
            </a:r>
          </a:p>
          <a:p>
            <a:pPr eaLnBrk="1" hangingPunct="1"/>
            <a:r>
              <a:rPr lang="en-US" smtClean="0"/>
              <a:t>In aspects of: design, operation, maintenance, and monitoring.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C390DA8-A777-46E8-B565-74312F5F582F}" type="slidenum">
              <a:rPr lang="en-US" smtClean="0"/>
              <a:pPr/>
              <a:t>41</a:t>
            </a:fld>
            <a:endParaRPr lang="en-US" smtClean="0"/>
          </a:p>
        </p:txBody>
      </p:sp>
      <p:sp>
        <p:nvSpPr>
          <p:cNvPr id="102403" name="Rectangle 2"/>
          <p:cNvSpPr>
            <a:spLocks noGrp="1" noRot="1" noChangeAspect="1" noChangeArrowheads="1" noTextEdit="1"/>
          </p:cNvSpPr>
          <p:nvPr>
            <p:ph type="sldImg"/>
          </p:nvPr>
        </p:nvSpPr>
        <p:spPr>
          <a:xfrm>
            <a:off x="1144588" y="685800"/>
            <a:ext cx="4570412" cy="3429000"/>
          </a:xfrm>
          <a:ln/>
        </p:spPr>
      </p:sp>
      <p:sp>
        <p:nvSpPr>
          <p:cNvPr id="102404" name="Rectangle 3"/>
          <p:cNvSpPr>
            <a:spLocks noGrp="1" noChangeArrowheads="1"/>
          </p:cNvSpPr>
          <p:nvPr>
            <p:ph type="body" idx="1"/>
          </p:nvPr>
        </p:nvSpPr>
        <p:spPr>
          <a:xfrm>
            <a:off x="685800" y="4343401"/>
            <a:ext cx="5486400" cy="4114800"/>
          </a:xfrm>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0EAE98A-16E0-4397-BEA7-648B5BCA3115}" type="slidenum">
              <a:rPr lang="en-US" smtClean="0"/>
              <a:pPr>
                <a:defRPr/>
              </a:pPr>
              <a:t>43</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Scenarios</a:t>
            </a:r>
            <a:r>
              <a:rPr lang="en-US" baseline="0" dirty="0" smtClean="0"/>
              <a:t> that the MMC is producing for Each Dam. Underline scenarios are the ones that are mapped in EAP books</a:t>
            </a:r>
            <a:endParaRPr lang="en-US" dirty="0"/>
          </a:p>
        </p:txBody>
      </p:sp>
      <p:sp>
        <p:nvSpPr>
          <p:cNvPr id="4" name="Slide Number Placeholder 3"/>
          <p:cNvSpPr>
            <a:spLocks noGrp="1"/>
          </p:cNvSpPr>
          <p:nvPr>
            <p:ph type="sldNum" sz="quarter" idx="10"/>
          </p:nvPr>
        </p:nvSpPr>
        <p:spPr/>
        <p:txBody>
          <a:bodyPr/>
          <a:lstStyle/>
          <a:p>
            <a:pPr>
              <a:defRPr/>
            </a:pPr>
            <a:fld id="{141E7028-8C5A-4BBA-94EB-0AA6EC34AA46}" type="slidenum">
              <a:rPr lang="en-US" smtClean="0"/>
              <a:pPr>
                <a:defRPr/>
              </a:pPr>
              <a:t>44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7304038B-8421-4B19-96FB-3710123B3F00}" type="slidenum">
              <a:rPr lang="en-US" smtClean="0"/>
              <a:pPr/>
              <a:t>5</a:t>
            </a:fld>
            <a:endParaRPr lang="en-US" smtClean="0"/>
          </a:p>
        </p:txBody>
      </p:sp>
      <p:sp>
        <p:nvSpPr>
          <p:cNvPr id="70659" name="Rectangle 2"/>
          <p:cNvSpPr>
            <a:spLocks noGrp="1" noRot="1" noChangeAspect="1" noChangeArrowheads="1" noTextEdit="1"/>
          </p:cNvSpPr>
          <p:nvPr>
            <p:ph type="sldImg"/>
          </p:nvPr>
        </p:nvSpPr>
        <p:spPr>
          <a:xfrm>
            <a:off x="1143000" y="684213"/>
            <a:ext cx="4573588" cy="3430587"/>
          </a:xfrm>
          <a:ln/>
        </p:spPr>
      </p:sp>
      <p:sp>
        <p:nvSpPr>
          <p:cNvPr id="70660" name="Rectangle 3"/>
          <p:cNvSpPr>
            <a:spLocks noGrp="1" noChangeArrowheads="1"/>
          </p:cNvSpPr>
          <p:nvPr>
            <p:ph type="body" idx="1"/>
          </p:nvPr>
        </p:nvSpPr>
        <p:spPr>
          <a:xfrm>
            <a:off x="914922" y="4344967"/>
            <a:ext cx="5028160" cy="4114800"/>
          </a:xfrm>
          <a:noFill/>
          <a:ln/>
        </p:spPr>
        <p:txBody>
          <a:bodyPr/>
          <a:lstStyle/>
          <a:p>
            <a:pPr eaLnBrk="1" hangingPunct="1"/>
            <a:r>
              <a:rPr lang="en-US" b="1" smtClean="0"/>
              <a:t>Course Objectives</a:t>
            </a:r>
            <a:r>
              <a:rPr lang="en-US" smtClean="0"/>
              <a:t>. Most of the class come from operations background, so we want to present some of the background aspects of hydrology and hydraulics; from a design standpoint (why are certain features as they appear) and from an O&amp;M standpoint (things to know).</a:t>
            </a:r>
          </a:p>
          <a:p>
            <a:pPr eaLnBrk="1" hangingPunct="1"/>
            <a:endParaRPr lang="en-US" smtClean="0"/>
          </a:p>
          <a:p>
            <a:pPr eaLnBrk="1" hangingPunct="1"/>
            <a:r>
              <a:rPr lang="en-US" smtClean="0"/>
              <a:t>This will cover a wide range of topics, the tie among them being their importance to the ultimate safety of our civil works projects.</a:t>
            </a:r>
          </a:p>
          <a:p>
            <a:pPr eaLnBrk="1" hangingPunct="1"/>
            <a:endParaRPr lang="en-US" smtClean="0"/>
          </a:p>
          <a:p>
            <a:pPr eaLnBrk="1" hangingPunct="1"/>
            <a:r>
              <a:rPr lang="en-US" smtClean="0"/>
              <a:t>Emphasize the critical nature of H&amp;H personnel – both hydraulic and hydrologic – to dam safety.</a:t>
            </a:r>
          </a:p>
          <a:p>
            <a:pPr eaLnBrk="1" hangingPunct="1"/>
            <a:r>
              <a:rPr lang="en-US" smtClean="0"/>
              <a:t>In aspects of: design, operation, maintenance, and monitoring.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A4D900B-FA0D-4855-9EA5-581D5EB2FB8A}" type="slidenum">
              <a:rPr lang="en-US" smtClean="0"/>
              <a:pPr/>
              <a:t>6</a:t>
            </a:fld>
            <a:endParaRPr lang="en-US" smtClean="0"/>
          </a:p>
        </p:txBody>
      </p:sp>
      <p:sp>
        <p:nvSpPr>
          <p:cNvPr id="69635" name="Rectangle 2"/>
          <p:cNvSpPr>
            <a:spLocks noGrp="1" noRot="1" noChangeAspect="1" noChangeArrowheads="1" noTextEdit="1"/>
          </p:cNvSpPr>
          <p:nvPr>
            <p:ph type="sldImg"/>
          </p:nvPr>
        </p:nvSpPr>
        <p:spPr>
          <a:xfrm>
            <a:off x="1143000" y="684213"/>
            <a:ext cx="4573588" cy="3430587"/>
          </a:xfrm>
          <a:ln/>
        </p:spPr>
      </p:sp>
      <p:sp>
        <p:nvSpPr>
          <p:cNvPr id="69636" name="Rectangle 3"/>
          <p:cNvSpPr>
            <a:spLocks noGrp="1" noChangeArrowheads="1"/>
          </p:cNvSpPr>
          <p:nvPr>
            <p:ph type="body" idx="1"/>
          </p:nvPr>
        </p:nvSpPr>
        <p:spPr>
          <a:xfrm>
            <a:off x="299259" y="4344967"/>
            <a:ext cx="6259484" cy="4114800"/>
          </a:xfrm>
          <a:noFill/>
          <a:ln/>
        </p:spPr>
        <p:txBody>
          <a:bodyPr/>
          <a:lstStyle/>
          <a:p>
            <a:pPr eaLnBrk="1" hangingPunct="1"/>
            <a:r>
              <a:rPr lang="en-US" smtClean="0"/>
              <a:t>Overtopping</a:t>
            </a:r>
          </a:p>
          <a:p>
            <a:pPr eaLnBrk="1" hangingPunct="1"/>
            <a:r>
              <a:rPr lang="en-US" smtClean="0"/>
              <a:t>-Inadequate spillway design-Debris blockage of spillway</a:t>
            </a:r>
          </a:p>
          <a:p>
            <a:pPr eaLnBrk="1" hangingPunct="1"/>
            <a:r>
              <a:rPr lang="en-US" smtClean="0"/>
              <a:t>-Settlement of dam crest-Foundation defects-Differential settlement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C265D1F5-117D-47DE-89B7-DA8EFBD5B064}" type="slidenum">
              <a:rPr lang="en-US" smtClean="0"/>
              <a:pPr/>
              <a:t>7</a:t>
            </a:fld>
            <a:endParaRPr lang="en-US" smtClean="0"/>
          </a:p>
        </p:txBody>
      </p:sp>
      <p:sp>
        <p:nvSpPr>
          <p:cNvPr id="71683" name="Rectangle 2"/>
          <p:cNvSpPr>
            <a:spLocks noGrp="1" noRot="1" noChangeAspect="1" noChangeArrowheads="1" noTextEdit="1"/>
          </p:cNvSpPr>
          <p:nvPr>
            <p:ph type="sldImg"/>
          </p:nvPr>
        </p:nvSpPr>
        <p:spPr>
          <a:xfrm>
            <a:off x="1143000" y="684213"/>
            <a:ext cx="4573588" cy="3430587"/>
          </a:xfrm>
          <a:ln/>
        </p:spPr>
      </p:sp>
      <p:sp>
        <p:nvSpPr>
          <p:cNvPr id="71684" name="Rectangle 3"/>
          <p:cNvSpPr>
            <a:spLocks noGrp="1" noChangeArrowheads="1"/>
          </p:cNvSpPr>
          <p:nvPr>
            <p:ph type="body" idx="1"/>
          </p:nvPr>
        </p:nvSpPr>
        <p:spPr>
          <a:xfrm>
            <a:off x="1072343" y="4282337"/>
            <a:ext cx="5029719" cy="4116365"/>
          </a:xfrm>
          <a:noFill/>
          <a:ln/>
        </p:spPr>
        <p:txBody>
          <a:bodyPr/>
          <a:lstStyle/>
          <a:p>
            <a:pPr eaLnBrk="1" hangingPunct="1">
              <a:spcBef>
                <a:spcPct val="0"/>
              </a:spcBef>
            </a:pPr>
            <a:r>
              <a:rPr lang="en-US" b="1" dirty="0" smtClean="0">
                <a:cs typeface="Arial" charset="0"/>
              </a:rPr>
              <a:t>These are the things we'll run through.</a:t>
            </a:r>
          </a:p>
          <a:p>
            <a:pPr eaLnBrk="1" hangingPunct="1">
              <a:spcBef>
                <a:spcPct val="0"/>
              </a:spcBef>
            </a:pPr>
            <a:endParaRPr lang="en-US" b="1" dirty="0" smtClean="0">
              <a:cs typeface="Arial" charset="0"/>
            </a:endParaRPr>
          </a:p>
          <a:p>
            <a:pPr eaLnBrk="1" hangingPunct="1">
              <a:spcBef>
                <a:spcPct val="0"/>
              </a:spcBef>
            </a:pPr>
            <a:r>
              <a:rPr lang="en-US" b="1" dirty="0" smtClean="0">
                <a:solidFill>
                  <a:srgbClr val="006699"/>
                </a:solidFill>
                <a:cs typeface="Arial" charset="0"/>
              </a:rPr>
              <a:t>IDF - Inflow Design Flood.  </a:t>
            </a:r>
            <a:r>
              <a:rPr lang="en-US" dirty="0" smtClean="0">
                <a:cs typeface="Times New Roman" pitchFamily="18" charset="0"/>
              </a:rPr>
              <a:t>The flood hydrograph used in the design of a dam and its appurtenant works particularly for sizing the spillway and outlet works, and for determining maximum temporary storage and height of dam requirements.</a:t>
            </a:r>
            <a:r>
              <a:rPr lang="en-US" dirty="0" smtClean="0"/>
              <a:t> </a:t>
            </a:r>
          </a:p>
          <a:p>
            <a:pPr eaLnBrk="1" hangingPunct="1">
              <a:spcBef>
                <a:spcPct val="0"/>
              </a:spcBef>
            </a:pPr>
            <a:r>
              <a:rPr lang="en-US" b="1" dirty="0" smtClean="0">
                <a:solidFill>
                  <a:srgbClr val="006699"/>
                </a:solidFill>
                <a:cs typeface="Arial" charset="0"/>
              </a:rPr>
              <a:t>BSC - Base Safety Condition. </a:t>
            </a:r>
            <a:r>
              <a:rPr lang="en-US" dirty="0" smtClean="0">
                <a:cs typeface="Times New Roman" pitchFamily="18" charset="0"/>
              </a:rPr>
              <a:t>The BSC is met when a dam failure related to hydrologic capacity will result in </a:t>
            </a:r>
            <a:r>
              <a:rPr lang="en-US" i="1" dirty="0" smtClean="0">
                <a:cs typeface="Times New Roman" pitchFamily="18" charset="0"/>
              </a:rPr>
              <a:t>no increase</a:t>
            </a:r>
            <a:r>
              <a:rPr lang="en-US" dirty="0" smtClean="0">
                <a:cs typeface="Times New Roman" pitchFamily="18" charset="0"/>
              </a:rPr>
              <a:t> in downstream hazard over the hazard that would have existed if the dam had not failed.</a:t>
            </a:r>
            <a:r>
              <a:rPr lang="en-US" dirty="0" smtClean="0"/>
              <a:t> </a:t>
            </a:r>
          </a:p>
          <a:p>
            <a:pPr eaLnBrk="1" hangingPunct="1">
              <a:spcBef>
                <a:spcPct val="0"/>
              </a:spcBef>
            </a:pPr>
            <a:r>
              <a:rPr lang="en-US" b="1" dirty="0" smtClean="0">
                <a:solidFill>
                  <a:srgbClr val="006699"/>
                </a:solidFill>
                <a:cs typeface="Arial" charset="0"/>
              </a:rPr>
              <a:t>TH - Threshold Flood. </a:t>
            </a:r>
            <a:r>
              <a:rPr lang="en-US" dirty="0" smtClean="0">
                <a:cs typeface="Times New Roman" pitchFamily="18" charset="0"/>
              </a:rPr>
              <a:t>The flood that just exceeds the design maximum water surface elevation at the dam (top of dam minus freeboard). As part of new project design work, this would theoretically be the IDF.</a:t>
            </a:r>
            <a:r>
              <a:rPr lang="en-US" dirty="0" smtClean="0"/>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DAABEA18-D2AF-40A9-AFDC-8B82CACD1B46}" type="slidenum">
              <a:rPr lang="en-US" smtClean="0"/>
              <a:pPr/>
              <a:t>8</a:t>
            </a:fld>
            <a:endParaRPr lang="en-US" smtClean="0"/>
          </a:p>
        </p:txBody>
      </p:sp>
      <p:sp>
        <p:nvSpPr>
          <p:cNvPr id="72707" name="Rectangle 2"/>
          <p:cNvSpPr>
            <a:spLocks noGrp="1" noRot="1" noChangeAspect="1" noChangeArrowheads="1" noTextEdit="1"/>
          </p:cNvSpPr>
          <p:nvPr>
            <p:ph type="sldImg"/>
          </p:nvPr>
        </p:nvSpPr>
        <p:spPr>
          <a:xfrm>
            <a:off x="1143000" y="684213"/>
            <a:ext cx="4573588" cy="3430587"/>
          </a:xfrm>
          <a:ln/>
        </p:spPr>
      </p:sp>
      <p:sp>
        <p:nvSpPr>
          <p:cNvPr id="72708" name="Rectangle 3"/>
          <p:cNvSpPr>
            <a:spLocks noGrp="1" noChangeArrowheads="1"/>
          </p:cNvSpPr>
          <p:nvPr>
            <p:ph type="body" idx="1"/>
          </p:nvPr>
        </p:nvSpPr>
        <p:spPr>
          <a:xfrm>
            <a:off x="914922" y="4344967"/>
            <a:ext cx="5028160" cy="4114800"/>
          </a:xfrm>
          <a:noFill/>
          <a:ln/>
        </p:spPr>
        <p:txBody>
          <a:bodyPr/>
          <a:lstStyle/>
          <a:p>
            <a:pPr marL="300004" indent="-300004">
              <a:spcBef>
                <a:spcPct val="0"/>
              </a:spcBef>
            </a:pPr>
            <a:r>
              <a:rPr lang="en-US" b="1" dirty="0" smtClean="0">
                <a:solidFill>
                  <a:srgbClr val="006699"/>
                </a:solidFill>
                <a:cs typeface="Arial" charset="0"/>
              </a:rPr>
              <a:t>PMF - Probable Maximum Flood.  </a:t>
            </a:r>
            <a:r>
              <a:rPr lang="en-US" dirty="0" smtClean="0">
                <a:cs typeface="Times New Roman" pitchFamily="18" charset="0"/>
              </a:rPr>
              <a:t>This is the most severe flood that is considered reasonably possible at a particular location as a result of hydrologic and meteorological conditions. </a:t>
            </a:r>
          </a:p>
          <a:p>
            <a:pPr marL="300004" indent="-300004">
              <a:spcBef>
                <a:spcPct val="0"/>
              </a:spcBef>
            </a:pPr>
            <a:endParaRPr lang="en-US" dirty="0" smtClean="0"/>
          </a:p>
          <a:p>
            <a:pPr marL="300004" indent="-300004">
              <a:spcBef>
                <a:spcPct val="0"/>
              </a:spcBef>
            </a:pPr>
            <a:r>
              <a:rPr lang="en-US" dirty="0" smtClean="0"/>
              <a:t>There are </a:t>
            </a:r>
            <a:r>
              <a:rPr lang="en-US" b="1" dirty="0" smtClean="0"/>
              <a:t>four standards</a:t>
            </a:r>
            <a:r>
              <a:rPr lang="en-US" dirty="0" smtClean="0"/>
              <a:t>. The standard employed is governed by circumstances associated with the specific project.</a:t>
            </a:r>
          </a:p>
          <a:p>
            <a:pPr marL="300004" indent="-300004">
              <a:spcBef>
                <a:spcPct val="0"/>
              </a:spcBef>
              <a:buFontTx/>
              <a:buAutoNum type="arabicPeriod"/>
            </a:pPr>
            <a:r>
              <a:rPr lang="en-US" dirty="0" smtClean="0"/>
              <a:t>Capable of placing human life at risk OR causing a catastrophe should they fail. </a:t>
            </a:r>
            <a:r>
              <a:rPr lang="en-US" b="1" dirty="0" smtClean="0"/>
              <a:t>= PMF</a:t>
            </a:r>
          </a:p>
          <a:p>
            <a:pPr marL="300004" indent="-300004">
              <a:spcBef>
                <a:spcPct val="0"/>
              </a:spcBef>
              <a:buFontTx/>
              <a:buAutoNum type="arabicPeriod"/>
            </a:pPr>
            <a:r>
              <a:rPr lang="en-US" dirty="0" smtClean="0"/>
              <a:t>Typically run-of-river, hydroelectric</a:t>
            </a:r>
          </a:p>
          <a:p>
            <a:pPr marL="300004" indent="-300004">
              <a:spcBef>
                <a:spcPct val="0"/>
              </a:spcBef>
              <a:buFontTx/>
              <a:buAutoNum type="arabicPeriod"/>
            </a:pPr>
            <a:r>
              <a:rPr lang="en-US" dirty="0" smtClean="0"/>
              <a:t>Analysis shows that failure could be tolerated at some flood magnitude</a:t>
            </a:r>
          </a:p>
          <a:p>
            <a:pPr marL="300004" indent="-300004">
              <a:spcBef>
                <a:spcPct val="0"/>
              </a:spcBef>
              <a:buFontTx/>
              <a:buAutoNum type="arabicPeriod"/>
            </a:pPr>
            <a:r>
              <a:rPr lang="en-US" dirty="0" smtClean="0"/>
              <a:t>Small recreational lakes, farm ponds, etc. [less than ~20 AF]</a:t>
            </a:r>
          </a:p>
          <a:p>
            <a:pPr marL="300004" indent="-300004"/>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2FFF0DC2-ACD8-41CE-8FE5-E40059E5FFB2}" type="slidenum">
              <a:rPr lang="en-US" smtClean="0"/>
              <a:pPr/>
              <a:t>9</a:t>
            </a:fld>
            <a:endParaRPr lang="en-US" smtClean="0"/>
          </a:p>
        </p:txBody>
      </p:sp>
      <p:sp>
        <p:nvSpPr>
          <p:cNvPr id="73731"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73732"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r>
              <a:rPr lang="en-US" smtClean="0"/>
              <a:t>Standard 1 – Most Corps flood control dams</a:t>
            </a:r>
          </a:p>
          <a:p>
            <a:pPr eaLnBrk="1" hangingPunct="1"/>
            <a:r>
              <a:rPr lang="en-US" smtClean="0"/>
              <a:t>Standard 2 – Navigation dams and some run of river hydropower facilities</a:t>
            </a:r>
          </a:p>
          <a:p>
            <a:pPr eaLnBrk="1" hangingPunct="1"/>
            <a:r>
              <a:rPr lang="en-US" smtClean="0"/>
              <a:t>Standard 3 – Impacts must be well documented</a:t>
            </a:r>
          </a:p>
          <a:p>
            <a:pPr eaLnBrk="1" hangingPunct="1"/>
            <a:r>
              <a:rPr lang="en-US" smtClean="0"/>
              <a:t>Standard 4 – Small ponds with less than 20 acre-feet of storage</a:t>
            </a:r>
          </a:p>
          <a:p>
            <a:pPr eaLnBrk="1" hangingPunct="1"/>
            <a:endParaRPr lang="en-US" smtClean="0"/>
          </a:p>
          <a:p>
            <a:pPr eaLnBrk="1" hangingPunct="1"/>
            <a:r>
              <a:rPr lang="en-US" smtClean="0"/>
              <a:t>Probable maximum flood – Largest flood possible for a particular region</a:t>
            </a:r>
          </a:p>
          <a:p>
            <a:pPr eaLnBrk="1" hangingPunct="1"/>
            <a:r>
              <a:rPr lang="en-US" smtClean="0"/>
              <a:t>Standard project flood – Significant flood typical for a particular region (500-1000 year)</a:t>
            </a:r>
          </a:p>
          <a:p>
            <a:pPr eaLnBrk="1" hangingPunct="1"/>
            <a:r>
              <a:rPr lang="en-US" smtClean="0"/>
              <a:t>Base safety condition – Evaluated based on downstream impacts of failure</a:t>
            </a:r>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62" name="Picture 38"/>
          <p:cNvPicPr>
            <a:picLocks noChangeAspect="1" noChangeArrowheads="1"/>
          </p:cNvPicPr>
          <p:nvPr userDrawn="1"/>
        </p:nvPicPr>
        <p:blipFill>
          <a:blip r:embed="rId13" cstate="print"/>
          <a:stretch>
            <a:fillRect/>
          </a:stretch>
        </p:blipFill>
        <p:spPr bwMode="auto">
          <a:xfrm>
            <a:off x="3886200" y="2925453"/>
            <a:ext cx="5257800" cy="3932547"/>
          </a:xfrm>
          <a:prstGeom prst="rect">
            <a:avLst/>
          </a:prstGeom>
          <a:noFill/>
          <a:ln w="9525">
            <a:noFill/>
            <a:miter lim="800000"/>
            <a:headEnd/>
            <a:tailEnd/>
          </a:ln>
          <a:effectLst/>
        </p:spPr>
      </p:pic>
      <p:pic>
        <p:nvPicPr>
          <p:cNvPr id="1063" name="Picture 39"/>
          <p:cNvPicPr>
            <a:picLocks noChangeAspect="1" noChangeArrowheads="1"/>
          </p:cNvPicPr>
          <p:nvPr userDrawn="1"/>
        </p:nvPicPr>
        <p:blipFill>
          <a:blip r:embed="rId14" cstate="print"/>
          <a:stretch>
            <a:fillRect/>
          </a:stretch>
        </p:blipFill>
        <p:spPr bwMode="auto">
          <a:xfrm>
            <a:off x="4953000" y="1066800"/>
            <a:ext cx="4191000" cy="2960736"/>
          </a:xfrm>
          <a:prstGeom prst="rect">
            <a:avLst/>
          </a:prstGeom>
          <a:noFill/>
          <a:ln w="9525">
            <a:noFill/>
            <a:miter lim="800000"/>
            <a:headEnd/>
            <a:tailEnd/>
          </a:ln>
          <a:effectLst/>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2133600" y="6324600"/>
            <a:ext cx="57150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3" cstate="print"/>
          <a:srcRect/>
          <a:stretch>
            <a:fillRect/>
          </a:stretch>
        </p:blipFill>
        <p:spPr bwMode="auto">
          <a:xfrm>
            <a:off x="8106597" y="5943600"/>
            <a:ext cx="1037403" cy="709613"/>
          </a:xfrm>
          <a:prstGeom prst="rect">
            <a:avLst/>
          </a:prstGeom>
          <a:noFill/>
        </p:spPr>
      </p:pic>
      <p:pic>
        <p:nvPicPr>
          <p:cNvPr id="9" name="Picture 23"/>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52400" y="5791200"/>
            <a:ext cx="914400" cy="762000"/>
          </a:xfrm>
          <a:prstGeom prst="rect">
            <a:avLst/>
          </a:prstGeom>
          <a:noFill/>
        </p:spPr>
      </p:pic>
      <p:pic>
        <p:nvPicPr>
          <p:cNvPr id="10" name="Picture 25"/>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143000" y="5791200"/>
            <a:ext cx="762000" cy="762000"/>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erry.w.webb@usace.army.mi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www.nws.noaa.gov/oh/hdsc/currentpmp.ht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Microsoft_Excel_97-2003_Worksheet1.xls"/></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4.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http://www.mvr.usace.army.mil/redrock/images/damcon.jpg" TargetMode="Externa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hyperlink" Target="http://www.spk.usace.army.mil/civ/folsom/photodam2000.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www.usace.army.mil/publications/"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41.xml"/><Relationship Id="rId7"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5.png"/><Relationship Id="rId10" Type="http://schemas.openxmlformats.org/officeDocument/2006/relationships/image" Target="../media/image38.wmf"/><Relationship Id="rId4" Type="http://schemas.openxmlformats.org/officeDocument/2006/relationships/image" Target="../media/image34.png"/><Relationship Id="rId9"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wmf"/></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 y="152400"/>
            <a:ext cx="7772400" cy="1470025"/>
          </a:xfrm>
        </p:spPr>
        <p:txBody>
          <a:bodyPr/>
          <a:lstStyle/>
          <a:p>
            <a:r>
              <a:rPr lang="pt-BR" noProof="0" dirty="0" smtClean="0"/>
              <a:t>Aspectos Hidráulicos e Hidrológicos de Segurança de Barragens </a:t>
            </a:r>
            <a:endParaRPr lang="pt-BR" noProof="0" dirty="0"/>
          </a:p>
        </p:txBody>
      </p:sp>
      <p:sp>
        <p:nvSpPr>
          <p:cNvPr id="5" name="Text Box 4"/>
          <p:cNvSpPr txBox="1">
            <a:spLocks noChangeArrowheads="1"/>
          </p:cNvSpPr>
          <p:nvPr/>
        </p:nvSpPr>
        <p:spPr bwMode="auto">
          <a:xfrm>
            <a:off x="0" y="1752600"/>
            <a:ext cx="6248400" cy="2185214"/>
          </a:xfrm>
          <a:prstGeom prst="rect">
            <a:avLst/>
          </a:prstGeom>
          <a:noFill/>
          <a:ln w="9525">
            <a:noFill/>
            <a:miter lim="800000"/>
            <a:headEnd/>
            <a:tailEnd/>
          </a:ln>
          <a:effectLst/>
        </p:spPr>
        <p:txBody>
          <a:bodyPr wrap="square">
            <a:spAutoFit/>
          </a:bodyPr>
          <a:lstStyle/>
          <a:p>
            <a:r>
              <a:rPr lang="en-US" sz="1600" b="1" dirty="0" smtClean="0"/>
              <a:t>Jerry W. Webb, P.E., D.WRE</a:t>
            </a:r>
          </a:p>
          <a:p>
            <a:r>
              <a:rPr lang="en-US" sz="1600" dirty="0" smtClean="0"/>
              <a:t>Principal Hydrologic &amp; Hydraulic Engineer</a:t>
            </a:r>
          </a:p>
          <a:p>
            <a:r>
              <a:rPr lang="en-US" sz="1600" dirty="0" smtClean="0"/>
              <a:t>Hydrology, Hydraulics &amp; Coastal Community of Practice Leader</a:t>
            </a:r>
          </a:p>
          <a:p>
            <a:r>
              <a:rPr lang="en-US" sz="1600" dirty="0" smtClean="0"/>
              <a:t>US Army Corps of Engineers, Headquarters    </a:t>
            </a:r>
          </a:p>
          <a:p>
            <a:r>
              <a:rPr lang="en-US" sz="1600" dirty="0" smtClean="0">
                <a:hlinkClick r:id="rId3"/>
              </a:rPr>
              <a:t>Jerry.w.webb@usace.army.mil</a:t>
            </a:r>
            <a:endParaRPr lang="en-US" sz="1600" dirty="0" smtClean="0"/>
          </a:p>
          <a:p>
            <a:pPr>
              <a:spcBef>
                <a:spcPts val="0"/>
              </a:spcBef>
            </a:pPr>
            <a:endParaRPr lang="en-US" sz="1400" dirty="0" smtClean="0"/>
          </a:p>
          <a:p>
            <a:pPr>
              <a:spcBef>
                <a:spcPts val="0"/>
              </a:spcBef>
            </a:pPr>
            <a:r>
              <a:rPr lang="en-US" sz="1400" dirty="0" err="1" smtClean="0"/>
              <a:t>Oficina</a:t>
            </a:r>
            <a:r>
              <a:rPr lang="en-US" sz="1400" dirty="0" smtClean="0"/>
              <a:t> de </a:t>
            </a:r>
            <a:r>
              <a:rPr lang="en-US" sz="1400" dirty="0" err="1" smtClean="0"/>
              <a:t>Segurança</a:t>
            </a:r>
            <a:r>
              <a:rPr lang="en-US" sz="1400" dirty="0" smtClean="0"/>
              <a:t> de </a:t>
            </a:r>
            <a:r>
              <a:rPr lang="en-US" sz="1400" dirty="0" err="1" smtClean="0"/>
              <a:t>Barragens</a:t>
            </a:r>
            <a:r>
              <a:rPr lang="en-US" sz="1400" dirty="0" smtClean="0"/>
              <a:t> </a:t>
            </a:r>
          </a:p>
          <a:p>
            <a:pPr>
              <a:spcBef>
                <a:spcPts val="0"/>
              </a:spcBef>
            </a:pPr>
            <a:r>
              <a:rPr lang="en-US" sz="1400" dirty="0" smtClean="0"/>
              <a:t>Brasília, </a:t>
            </a:r>
            <a:r>
              <a:rPr lang="en-US" sz="1400" dirty="0" err="1" smtClean="0"/>
              <a:t>Brasil</a:t>
            </a:r>
            <a:endParaRPr lang="en-US" sz="1400" dirty="0" smtClean="0"/>
          </a:p>
          <a:p>
            <a:pPr>
              <a:spcBef>
                <a:spcPts val="0"/>
              </a:spcBef>
            </a:pPr>
            <a:r>
              <a:rPr lang="en-US" sz="1400" dirty="0" smtClean="0"/>
              <a:t>20-24 May 2013</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7" name="Rectangle 3075"/>
          <p:cNvSpPr>
            <a:spLocks noGrp="1" noChangeArrowheads="1"/>
          </p:cNvSpPr>
          <p:nvPr>
            <p:ph type="title"/>
          </p:nvPr>
        </p:nvSpPr>
        <p:spPr>
          <a:xfrm>
            <a:off x="0" y="228600"/>
            <a:ext cx="9144000" cy="685800"/>
          </a:xfrm>
        </p:spPr>
        <p:txBody>
          <a:bodyPr/>
          <a:lstStyle/>
          <a:p>
            <a:pPr algn="ctr" eaLnBrk="1" hangingPunct="1">
              <a:defRPr/>
            </a:pPr>
            <a:r>
              <a:rPr lang="pt-BR" sz="4000" b="1" noProof="0" smtClean="0"/>
              <a:t>Critérios Hidrológicos</a:t>
            </a:r>
          </a:p>
        </p:txBody>
      </p:sp>
      <p:sp>
        <p:nvSpPr>
          <p:cNvPr id="712706" name="Rectangle 3074"/>
          <p:cNvSpPr>
            <a:spLocks noGrp="1" noChangeArrowheads="1"/>
          </p:cNvSpPr>
          <p:nvPr>
            <p:ph idx="1"/>
          </p:nvPr>
        </p:nvSpPr>
        <p:spPr>
          <a:xfrm>
            <a:off x="457200" y="1295400"/>
            <a:ext cx="8229600" cy="4724400"/>
          </a:xfrm>
        </p:spPr>
        <p:txBody>
          <a:bodyPr lIns="90488" tIns="44450" rIns="90488" bIns="44450"/>
          <a:lstStyle/>
          <a:p>
            <a:pPr eaLnBrk="1" hangingPunct="1">
              <a:spcBef>
                <a:spcPts val="0"/>
              </a:spcBef>
              <a:spcAft>
                <a:spcPts val="300"/>
              </a:spcAft>
              <a:buSzPct val="75000"/>
              <a:buFont typeface="Arial" pitchFamily="34" charset="0"/>
              <a:buChar char="■"/>
              <a:defRPr/>
            </a:pPr>
            <a:r>
              <a:rPr lang="pt-BR" sz="2800" noProof="0" dirty="0" smtClean="0"/>
              <a:t>Precipitação Máxima Provável</a:t>
            </a:r>
          </a:p>
          <a:p>
            <a:pPr lvl="1" eaLnBrk="1" hangingPunct="1">
              <a:spcBef>
                <a:spcPts val="0"/>
              </a:spcBef>
              <a:spcAft>
                <a:spcPts val="600"/>
              </a:spcAft>
              <a:buSzPct val="100000"/>
              <a:buFont typeface="Arial" pitchFamily="34" charset="0"/>
              <a:buChar char="●"/>
              <a:defRPr/>
            </a:pPr>
            <a:r>
              <a:rPr lang="pt-BR" sz="2400" noProof="0" dirty="0" smtClean="0"/>
              <a:t>Maior precipitação fisicamente possível para uma área em particular</a:t>
            </a:r>
          </a:p>
          <a:p>
            <a:pPr eaLnBrk="1" hangingPunct="1">
              <a:spcBef>
                <a:spcPts val="0"/>
              </a:spcBef>
              <a:spcAft>
                <a:spcPts val="300"/>
              </a:spcAft>
              <a:buSzPct val="75000"/>
              <a:buFont typeface="Arial" pitchFamily="34" charset="0"/>
              <a:buChar char="■"/>
              <a:defRPr/>
            </a:pPr>
            <a:r>
              <a:rPr lang="pt-BR" sz="2800" noProof="0" dirty="0" smtClean="0"/>
              <a:t>Cheia Máxima Provável</a:t>
            </a:r>
          </a:p>
          <a:p>
            <a:pPr lvl="1" eaLnBrk="1" hangingPunct="1">
              <a:spcBef>
                <a:spcPts val="0"/>
              </a:spcBef>
              <a:spcAft>
                <a:spcPts val="600"/>
              </a:spcAft>
              <a:buSzPct val="100000"/>
              <a:buFont typeface="Arial" pitchFamily="34" charset="0"/>
              <a:buChar char="●"/>
              <a:defRPr/>
            </a:pPr>
            <a:r>
              <a:rPr lang="pt-BR" sz="2400" noProof="0" dirty="0" smtClean="0"/>
              <a:t>Enchente resultante da precipitação máxima provável</a:t>
            </a:r>
          </a:p>
          <a:p>
            <a:pPr eaLnBrk="1" hangingPunct="1">
              <a:spcBef>
                <a:spcPts val="0"/>
              </a:spcBef>
              <a:spcAft>
                <a:spcPts val="300"/>
              </a:spcAft>
              <a:buSzPct val="75000"/>
              <a:buFont typeface="Arial" pitchFamily="34" charset="0"/>
              <a:buChar char="■"/>
              <a:defRPr/>
            </a:pPr>
            <a:r>
              <a:rPr lang="pt-BR" sz="2800" noProof="0" dirty="0" smtClean="0"/>
              <a:t>Cheia Limiar </a:t>
            </a:r>
          </a:p>
          <a:p>
            <a:pPr marL="914400" lvl="1" indent="-457200" eaLnBrk="1" hangingPunct="1">
              <a:spcBef>
                <a:spcPts val="0"/>
              </a:spcBef>
              <a:spcAft>
                <a:spcPts val="600"/>
              </a:spcAft>
              <a:buSzPct val="100000"/>
              <a:buFont typeface="Arial" pitchFamily="34" charset="0"/>
              <a:buChar char="●"/>
              <a:defRPr/>
            </a:pPr>
            <a:r>
              <a:rPr lang="pt-BR" sz="2400" dirty="0" smtClean="0"/>
              <a:t>Cheia</a:t>
            </a:r>
            <a:r>
              <a:rPr lang="pt-BR" sz="2400" noProof="0" dirty="0" smtClean="0"/>
              <a:t> máxima que uma barragem pode suportar de forma segura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Grp="1" noChangeArrowheads="1"/>
          </p:cNvSpPr>
          <p:nvPr>
            <p:ph type="title"/>
          </p:nvPr>
        </p:nvSpPr>
        <p:spPr>
          <a:xfrm>
            <a:off x="152400" y="152400"/>
            <a:ext cx="8686800" cy="746125"/>
          </a:xfrm>
        </p:spPr>
        <p:txBody>
          <a:bodyPr/>
          <a:lstStyle/>
          <a:p>
            <a:pPr algn="ctr" eaLnBrk="1" hangingPunct="1">
              <a:defRPr/>
            </a:pPr>
            <a:r>
              <a:rPr lang="pt-BR" sz="4000" b="1" noProof="0" smtClean="0">
                <a:solidFill>
                  <a:schemeClr val="tx1"/>
                </a:solidFill>
              </a:rPr>
              <a:t>Precipitação Máxima Provável</a:t>
            </a:r>
          </a:p>
        </p:txBody>
      </p:sp>
      <p:pic>
        <p:nvPicPr>
          <p:cNvPr id="17411" name="Picture 3" descr="pmp"/>
          <p:cNvPicPr>
            <a:picLocks noChangeAspect="1" noChangeArrowheads="1"/>
          </p:cNvPicPr>
          <p:nvPr/>
        </p:nvPicPr>
        <p:blipFill>
          <a:blip r:embed="rId3" cstate="print"/>
          <a:srcRect/>
          <a:stretch>
            <a:fillRect/>
          </a:stretch>
        </p:blipFill>
        <p:spPr bwMode="auto">
          <a:xfrm>
            <a:off x="1447800" y="762000"/>
            <a:ext cx="6384925" cy="4937231"/>
          </a:xfrm>
          <a:prstGeom prst="rect">
            <a:avLst/>
          </a:prstGeom>
          <a:noFill/>
          <a:ln w="9525">
            <a:noFill/>
            <a:miter lim="800000"/>
            <a:headEnd/>
            <a:tailEnd/>
          </a:ln>
        </p:spPr>
      </p:pic>
      <p:sp>
        <p:nvSpPr>
          <p:cNvPr id="667652" name="Rectangle 4"/>
          <p:cNvSpPr>
            <a:spLocks noGrp="1" noChangeArrowheads="1"/>
          </p:cNvSpPr>
          <p:nvPr>
            <p:ph type="body" idx="1"/>
          </p:nvPr>
        </p:nvSpPr>
        <p:spPr>
          <a:xfrm>
            <a:off x="2286000" y="5867400"/>
            <a:ext cx="5105400" cy="381000"/>
          </a:xfrm>
        </p:spPr>
        <p:txBody>
          <a:bodyPr lIns="90488" tIns="44450" rIns="90488" bIns="44450"/>
          <a:lstStyle/>
          <a:p>
            <a:pPr algn="ctr" eaLnBrk="1" hangingPunct="1">
              <a:lnSpc>
                <a:spcPct val="80000"/>
              </a:lnSpc>
              <a:buFontTx/>
              <a:buNone/>
              <a:defRPr/>
            </a:pPr>
            <a:r>
              <a:rPr lang="pt-BR" sz="1600" noProof="0" dirty="0" smtClean="0">
                <a:hlinkClick r:id="rId4"/>
              </a:rPr>
              <a:t>http://www.nws.noaa.gov/oh/hdsc/currentpmp.htm</a:t>
            </a:r>
            <a:endParaRPr lang="pt-BR" sz="1600" noProof="0" dirty="0" smtClean="0"/>
          </a:p>
          <a:p>
            <a:pPr algn="ctr" eaLnBrk="1" hangingPunct="1">
              <a:lnSpc>
                <a:spcPct val="80000"/>
              </a:lnSpc>
              <a:buFontTx/>
              <a:buNone/>
              <a:defRPr/>
            </a:pPr>
            <a:r>
              <a:rPr lang="pt-BR" sz="1600" noProof="0" dirty="0" smtClean="0"/>
              <a:t>HMR</a:t>
            </a:r>
            <a:r>
              <a:rPr lang="pt-BR" sz="1600" noProof="0" dirty="0" smtClean="0"/>
              <a:t>= Relatórios </a:t>
            </a:r>
            <a:r>
              <a:rPr lang="pt-BR" sz="1600" noProof="0" dirty="0" err="1" smtClean="0"/>
              <a:t>Hidrometeorológicos</a:t>
            </a:r>
            <a:endParaRPr lang="pt-BR" sz="1600" noProof="0" dirty="0"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2"/>
          <p:cNvSpPr>
            <a:spLocks noGrp="1" noChangeArrowheads="1"/>
          </p:cNvSpPr>
          <p:nvPr>
            <p:ph type="title"/>
          </p:nvPr>
        </p:nvSpPr>
        <p:spPr>
          <a:xfrm>
            <a:off x="152400" y="152400"/>
            <a:ext cx="8686800" cy="746125"/>
          </a:xfrm>
        </p:spPr>
        <p:txBody>
          <a:bodyPr/>
          <a:lstStyle/>
          <a:p>
            <a:pPr algn="ctr" eaLnBrk="1" hangingPunct="1">
              <a:defRPr/>
            </a:pPr>
            <a:r>
              <a:rPr lang="pt-BR" sz="4000" b="1" noProof="0" smtClean="0">
                <a:solidFill>
                  <a:schemeClr val="tx1"/>
                </a:solidFill>
              </a:rPr>
              <a:t>Precipitação Máxima Provável</a:t>
            </a:r>
          </a:p>
        </p:txBody>
      </p:sp>
      <p:pic>
        <p:nvPicPr>
          <p:cNvPr id="18435" name="Picture 6"/>
          <p:cNvPicPr>
            <a:picLocks noChangeAspect="1" noChangeArrowheads="1"/>
          </p:cNvPicPr>
          <p:nvPr/>
        </p:nvPicPr>
        <p:blipFill>
          <a:blip r:embed="rId3" cstate="print"/>
          <a:srcRect/>
          <a:stretch>
            <a:fillRect/>
          </a:stretch>
        </p:blipFill>
        <p:spPr bwMode="auto">
          <a:xfrm>
            <a:off x="990600" y="838200"/>
            <a:ext cx="7315200" cy="4899171"/>
          </a:xfrm>
          <a:prstGeom prst="rect">
            <a:avLst/>
          </a:prstGeom>
          <a:noFill/>
          <a:ln w="9525">
            <a:noFill/>
            <a:miter lim="800000"/>
            <a:headEnd/>
            <a:tailEnd/>
          </a:ln>
        </p:spPr>
      </p:pic>
      <p:sp>
        <p:nvSpPr>
          <p:cNvPr id="4" name="TextBox 3"/>
          <p:cNvSpPr txBox="1"/>
          <p:nvPr/>
        </p:nvSpPr>
        <p:spPr>
          <a:xfrm>
            <a:off x="2362200" y="6019800"/>
            <a:ext cx="5143396" cy="369332"/>
          </a:xfrm>
          <a:prstGeom prst="rect">
            <a:avLst/>
          </a:prstGeom>
          <a:noFill/>
        </p:spPr>
        <p:txBody>
          <a:bodyPr wrap="none" rtlCol="0">
            <a:spAutoFit/>
          </a:bodyPr>
          <a:lstStyle/>
          <a:p>
            <a:r>
              <a:rPr lang="en-US" dirty="0" smtClean="0"/>
              <a:t>All-Season PMP (Inches) for 24 Hour / 10 Sq Mi </a:t>
            </a:r>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a:xfrm>
            <a:off x="0" y="0"/>
            <a:ext cx="9144000" cy="792162"/>
          </a:xfrm>
        </p:spPr>
        <p:txBody>
          <a:bodyPr/>
          <a:lstStyle/>
          <a:p>
            <a:pPr algn="ctr" eaLnBrk="1" hangingPunct="1">
              <a:defRPr/>
            </a:pPr>
            <a:r>
              <a:rPr lang="pt-BR" sz="4000" b="1" noProof="0" smtClean="0"/>
              <a:t>Eventos Extermos de Chuva Ocorrem Sim</a:t>
            </a:r>
          </a:p>
        </p:txBody>
      </p:sp>
      <p:pic>
        <p:nvPicPr>
          <p:cNvPr id="18435" name="Picture 3" descr="24hourprecip"/>
          <p:cNvPicPr>
            <a:picLocks noChangeAspect="1" noChangeArrowheads="1"/>
          </p:cNvPicPr>
          <p:nvPr/>
        </p:nvPicPr>
        <p:blipFill>
          <a:blip r:embed="rId3" cstate="print"/>
          <a:srcRect/>
          <a:stretch>
            <a:fillRect/>
          </a:stretch>
        </p:blipFill>
        <p:spPr bwMode="auto">
          <a:xfrm>
            <a:off x="1371600" y="914400"/>
            <a:ext cx="6477000" cy="4781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ChangeArrowheads="1"/>
          </p:cNvSpPr>
          <p:nvPr>
            <p:ph type="title"/>
          </p:nvPr>
        </p:nvSpPr>
        <p:spPr>
          <a:xfrm>
            <a:off x="0" y="274638"/>
            <a:ext cx="9144000" cy="792162"/>
          </a:xfrm>
        </p:spPr>
        <p:txBody>
          <a:bodyPr/>
          <a:lstStyle/>
          <a:p>
            <a:pPr algn="ctr" eaLnBrk="1" hangingPunct="1">
              <a:defRPr/>
            </a:pPr>
            <a:r>
              <a:rPr lang="pt-BR" sz="4000" b="1" noProof="0" smtClean="0"/>
              <a:t>Modelos Hidrológicos </a:t>
            </a:r>
          </a:p>
        </p:txBody>
      </p:sp>
      <p:pic>
        <p:nvPicPr>
          <p:cNvPr id="19459" name="Picture 3"/>
          <p:cNvPicPr>
            <a:picLocks noGrp="1" noChangeAspect="1" noChangeArrowheads="1"/>
          </p:cNvPicPr>
          <p:nvPr>
            <p:ph idx="1"/>
          </p:nvPr>
        </p:nvPicPr>
        <p:blipFill>
          <a:blip r:embed="rId3" cstate="print"/>
          <a:stretch>
            <a:fillRect/>
          </a:stretch>
        </p:blipFill>
        <p:spPr>
          <a:xfrm>
            <a:off x="1752600" y="1219200"/>
            <a:ext cx="5181600" cy="3886200"/>
          </a:xfrm>
          <a:noFill/>
        </p:spPr>
      </p:pic>
      <p:pic>
        <p:nvPicPr>
          <p:cNvPr id="19460" name="Picture 4"/>
          <p:cNvPicPr>
            <a:picLocks noChangeAspect="1" noChangeArrowheads="1"/>
          </p:cNvPicPr>
          <p:nvPr/>
        </p:nvPicPr>
        <p:blipFill>
          <a:blip r:embed="rId4" cstate="print"/>
          <a:srcRect/>
          <a:stretch>
            <a:fillRect/>
          </a:stretch>
        </p:blipFill>
        <p:spPr bwMode="auto">
          <a:xfrm>
            <a:off x="4114800" y="1828800"/>
            <a:ext cx="4616450" cy="4090988"/>
          </a:xfrm>
          <a:prstGeom prst="rect">
            <a:avLst/>
          </a:prstGeom>
          <a:noFill/>
          <a:ln w="12700">
            <a:noFill/>
            <a:miter lim="800000"/>
            <a:headEnd type="none" w="sm" len="sm"/>
            <a:tailEnd type="none" w="sm" len="sm"/>
          </a:ln>
        </p:spPr>
      </p:pic>
      <p:pic>
        <p:nvPicPr>
          <p:cNvPr id="19461" name="Picture 5" descr="zone"/>
          <p:cNvPicPr>
            <a:picLocks noChangeAspect="1" noChangeArrowheads="1"/>
          </p:cNvPicPr>
          <p:nvPr/>
        </p:nvPicPr>
        <p:blipFill>
          <a:blip r:embed="rId5" cstate="print"/>
          <a:srcRect l="17909" t="1801" b="13799"/>
          <a:stretch>
            <a:fillRect/>
          </a:stretch>
        </p:blipFill>
        <p:spPr bwMode="auto">
          <a:xfrm>
            <a:off x="381000" y="3429000"/>
            <a:ext cx="2733675" cy="2463800"/>
          </a:xfrm>
          <a:prstGeom prst="rect">
            <a:avLst/>
          </a:prstGeom>
          <a:noFill/>
          <a:ln w="9525">
            <a:solidFill>
              <a:srgbClr val="000000"/>
            </a:solidFill>
            <a:miter lim="800000"/>
            <a:headEnd/>
            <a:tailEnd/>
          </a:ln>
        </p:spPr>
      </p:pic>
    </p:spTree>
  </p:cSld>
  <p:clrMapOvr>
    <a:masterClrMapping/>
  </p:clrMapOvr>
  <p:transition>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a:xfrm>
            <a:off x="0" y="274638"/>
            <a:ext cx="9144000" cy="868362"/>
          </a:xfrm>
        </p:spPr>
        <p:txBody>
          <a:bodyPr/>
          <a:lstStyle/>
          <a:p>
            <a:pPr algn="ctr" eaLnBrk="1" hangingPunct="1">
              <a:defRPr/>
            </a:pPr>
            <a:r>
              <a:rPr lang="pt-BR" noProof="0" smtClean="0"/>
              <a:t>Rotas Hidrológicas </a:t>
            </a:r>
          </a:p>
        </p:txBody>
      </p:sp>
      <p:sp>
        <p:nvSpPr>
          <p:cNvPr id="671747" name="Rectangle 3"/>
          <p:cNvSpPr>
            <a:spLocks noGrp="1" noChangeArrowheads="1"/>
          </p:cNvSpPr>
          <p:nvPr>
            <p:ph idx="1"/>
          </p:nvPr>
        </p:nvSpPr>
        <p:spPr>
          <a:xfrm>
            <a:off x="609600" y="1066800"/>
            <a:ext cx="8229600" cy="2819400"/>
          </a:xfrm>
        </p:spPr>
        <p:txBody>
          <a:bodyPr lIns="90488" tIns="44450" rIns="90488" bIns="44450"/>
          <a:lstStyle/>
          <a:p>
            <a:pPr eaLnBrk="1" hangingPunct="1">
              <a:spcBef>
                <a:spcPts val="0"/>
              </a:spcBef>
              <a:spcAft>
                <a:spcPts val="900"/>
              </a:spcAft>
              <a:buSzPct val="75000"/>
              <a:buFont typeface="Arial" pitchFamily="34" charset="0"/>
              <a:buChar char="■"/>
              <a:defRPr/>
            </a:pPr>
            <a:r>
              <a:rPr lang="pt-BR" sz="2800" noProof="0" smtClean="0">
                <a:solidFill>
                  <a:srgbClr val="000000"/>
                </a:solidFill>
              </a:rPr>
              <a:t>Manuais com procedimentos de controle de água </a:t>
            </a:r>
          </a:p>
          <a:p>
            <a:pPr eaLnBrk="1" hangingPunct="1">
              <a:spcBef>
                <a:spcPts val="0"/>
              </a:spcBef>
              <a:spcAft>
                <a:spcPts val="900"/>
              </a:spcAft>
              <a:buSzPct val="75000"/>
              <a:buFont typeface="Arial" pitchFamily="34" charset="0"/>
              <a:buChar char="■"/>
              <a:defRPr/>
            </a:pPr>
            <a:r>
              <a:rPr lang="pt-BR" sz="2800" noProof="0" smtClean="0">
                <a:solidFill>
                  <a:srgbClr val="000000"/>
                </a:solidFill>
              </a:rPr>
              <a:t>Volume de armazenamento do reservatório</a:t>
            </a:r>
          </a:p>
          <a:p>
            <a:pPr eaLnBrk="1" hangingPunct="1">
              <a:spcBef>
                <a:spcPts val="0"/>
              </a:spcBef>
              <a:spcAft>
                <a:spcPts val="900"/>
              </a:spcAft>
              <a:buSzPct val="75000"/>
              <a:buFont typeface="Arial" pitchFamily="34" charset="0"/>
              <a:buChar char="■"/>
              <a:defRPr/>
            </a:pPr>
            <a:r>
              <a:rPr lang="pt-BR" sz="2800" noProof="0" smtClean="0">
                <a:solidFill>
                  <a:srgbClr val="000000"/>
                </a:solidFill>
              </a:rPr>
              <a:t>Dispositivos de Descarga e capacidade do vertedouro </a:t>
            </a:r>
          </a:p>
          <a:p>
            <a:pPr eaLnBrk="1" hangingPunct="1">
              <a:spcBef>
                <a:spcPts val="0"/>
              </a:spcBef>
              <a:spcAft>
                <a:spcPts val="900"/>
              </a:spcAft>
              <a:buSzPct val="75000"/>
              <a:buFont typeface="Arial" pitchFamily="34" charset="0"/>
              <a:buChar char="■"/>
              <a:defRPr/>
            </a:pPr>
            <a:r>
              <a:rPr lang="pt-BR" sz="2800" noProof="0" smtClean="0">
                <a:solidFill>
                  <a:srgbClr val="000000"/>
                </a:solidFill>
              </a:rPr>
              <a:t>Condições do Histórico</a:t>
            </a:r>
          </a:p>
          <a:p>
            <a:pPr eaLnBrk="1" hangingPunct="1">
              <a:spcBef>
                <a:spcPts val="0"/>
              </a:spcBef>
              <a:spcAft>
                <a:spcPts val="900"/>
              </a:spcAft>
              <a:buSzPct val="75000"/>
              <a:buFont typeface="Arial" pitchFamily="34" charset="0"/>
              <a:buChar char="■"/>
              <a:defRPr/>
            </a:pPr>
            <a:r>
              <a:rPr lang="pt-BR" sz="2800" noProof="0" smtClean="0">
                <a:solidFill>
                  <a:srgbClr val="000000"/>
                </a:solidFill>
              </a:rPr>
              <a:t>Elevação do reservatório e hidrógrafos de vazão de saída</a:t>
            </a:r>
          </a:p>
        </p:txBody>
      </p:sp>
      <p:grpSp>
        <p:nvGrpSpPr>
          <p:cNvPr id="2" name="Group 4"/>
          <p:cNvGrpSpPr>
            <a:grpSpLocks/>
          </p:cNvGrpSpPr>
          <p:nvPr/>
        </p:nvGrpSpPr>
        <p:grpSpPr bwMode="auto">
          <a:xfrm>
            <a:off x="2819400" y="4495800"/>
            <a:ext cx="5019675" cy="1676400"/>
            <a:chOff x="1248" y="2880"/>
            <a:chExt cx="3258" cy="1200"/>
          </a:xfrm>
        </p:grpSpPr>
        <p:sp>
          <p:nvSpPr>
            <p:cNvPr id="20485" name="AutoShape 5"/>
            <p:cNvSpPr>
              <a:spLocks noChangeArrowheads="1"/>
            </p:cNvSpPr>
            <p:nvPr/>
          </p:nvSpPr>
          <p:spPr bwMode="auto">
            <a:xfrm flipV="1">
              <a:off x="2811" y="3840"/>
              <a:ext cx="765" cy="48"/>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34 w 21600"/>
                <a:gd name="T13" fmla="*/ 5400 h 21600"/>
                <a:gd name="T14" fmla="*/ 16066 w 21600"/>
                <a:gd name="T15" fmla="*/ 16200 h 21600"/>
              </a:gdLst>
              <a:ahLst/>
              <a:cxnLst>
                <a:cxn ang="T8">
                  <a:pos x="T0" y="T1"/>
                </a:cxn>
                <a:cxn ang="T9">
                  <a:pos x="T2" y="T3"/>
                </a:cxn>
                <a:cxn ang="T10">
                  <a:pos x="T4" y="T5"/>
                </a:cxn>
                <a:cxn ang="T11">
                  <a:pos x="T6" y="T7"/>
                </a:cxn>
              </a:cxnLst>
              <a:rect l="T12" t="T13" r="T14" b="T15"/>
              <a:pathLst>
                <a:path w="21600" h="21600">
                  <a:moveTo>
                    <a:pt x="0" y="0"/>
                  </a:moveTo>
                  <a:lnTo>
                    <a:pt x="7482" y="21600"/>
                  </a:lnTo>
                  <a:lnTo>
                    <a:pt x="14118" y="21600"/>
                  </a:lnTo>
                  <a:lnTo>
                    <a:pt x="21600" y="0"/>
                  </a:lnTo>
                  <a:close/>
                </a:path>
              </a:pathLst>
            </a:custGeom>
            <a:solidFill>
              <a:srgbClr val="808080"/>
            </a:solidFill>
            <a:ln w="12700">
              <a:solidFill>
                <a:srgbClr val="808080"/>
              </a:solidFill>
              <a:miter lim="800000"/>
              <a:headEnd/>
              <a:tailEnd/>
            </a:ln>
          </p:spPr>
          <p:txBody>
            <a:bodyPr wrap="none" anchor="ctr"/>
            <a:lstStyle/>
            <a:p>
              <a:endParaRPr lang="en-US"/>
            </a:p>
          </p:txBody>
        </p:sp>
        <p:sp>
          <p:nvSpPr>
            <p:cNvPr id="20486" name="Freeform 6"/>
            <p:cNvSpPr>
              <a:spLocks/>
            </p:cNvSpPr>
            <p:nvPr/>
          </p:nvSpPr>
          <p:spPr bwMode="auto">
            <a:xfrm>
              <a:off x="1398" y="3312"/>
              <a:ext cx="1392" cy="576"/>
            </a:xfrm>
            <a:custGeom>
              <a:avLst/>
              <a:gdLst>
                <a:gd name="T0" fmla="*/ 985 w 1968"/>
                <a:gd name="T1" fmla="*/ 461 h 720"/>
                <a:gd name="T2" fmla="*/ 864 w 1968"/>
                <a:gd name="T3" fmla="*/ 399 h 720"/>
                <a:gd name="T4" fmla="*/ 768 w 1968"/>
                <a:gd name="T5" fmla="*/ 307 h 720"/>
                <a:gd name="T6" fmla="*/ 576 w 1968"/>
                <a:gd name="T7" fmla="*/ 215 h 720"/>
                <a:gd name="T8" fmla="*/ 480 w 1968"/>
                <a:gd name="T9" fmla="*/ 154 h 720"/>
                <a:gd name="T10" fmla="*/ 408 w 1968"/>
                <a:gd name="T11" fmla="*/ 123 h 720"/>
                <a:gd name="T12" fmla="*/ 240 w 1968"/>
                <a:gd name="T13" fmla="*/ 62 h 720"/>
                <a:gd name="T14" fmla="*/ 0 w 1968"/>
                <a:gd name="T15" fmla="*/ 0 h 720"/>
                <a:gd name="T16" fmla="*/ 0 60000 65536"/>
                <a:gd name="T17" fmla="*/ 0 60000 65536"/>
                <a:gd name="T18" fmla="*/ 0 60000 65536"/>
                <a:gd name="T19" fmla="*/ 0 60000 65536"/>
                <a:gd name="T20" fmla="*/ 0 60000 65536"/>
                <a:gd name="T21" fmla="*/ 0 60000 65536"/>
                <a:gd name="T22" fmla="*/ 0 60000 65536"/>
                <a:gd name="T23" fmla="*/ 0 60000 65536"/>
                <a:gd name="T24" fmla="*/ 0 w 1968"/>
                <a:gd name="T25" fmla="*/ 0 h 720"/>
                <a:gd name="T26" fmla="*/ 1968 w 1968"/>
                <a:gd name="T27" fmla="*/ 720 h 7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68" h="720">
                  <a:moveTo>
                    <a:pt x="1968" y="720"/>
                  </a:moveTo>
                  <a:cubicBezTo>
                    <a:pt x="1884" y="692"/>
                    <a:pt x="1800" y="664"/>
                    <a:pt x="1728" y="624"/>
                  </a:cubicBezTo>
                  <a:cubicBezTo>
                    <a:pt x="1656" y="584"/>
                    <a:pt x="1632" y="528"/>
                    <a:pt x="1536" y="480"/>
                  </a:cubicBezTo>
                  <a:cubicBezTo>
                    <a:pt x="1440" y="432"/>
                    <a:pt x="1248" y="376"/>
                    <a:pt x="1152" y="336"/>
                  </a:cubicBezTo>
                  <a:cubicBezTo>
                    <a:pt x="1056" y="296"/>
                    <a:pt x="1016" y="264"/>
                    <a:pt x="960" y="240"/>
                  </a:cubicBezTo>
                  <a:cubicBezTo>
                    <a:pt x="904" y="216"/>
                    <a:pt x="896" y="216"/>
                    <a:pt x="816" y="192"/>
                  </a:cubicBezTo>
                  <a:cubicBezTo>
                    <a:pt x="736" y="168"/>
                    <a:pt x="616" y="128"/>
                    <a:pt x="480" y="96"/>
                  </a:cubicBezTo>
                  <a:cubicBezTo>
                    <a:pt x="344" y="64"/>
                    <a:pt x="172" y="32"/>
                    <a:pt x="0" y="0"/>
                  </a:cubicBezTo>
                </a:path>
              </a:pathLst>
            </a:custGeom>
            <a:noFill/>
            <a:ln w="12700" cap="flat" cmpd="sng">
              <a:solidFill>
                <a:srgbClr val="993300"/>
              </a:solidFill>
              <a:prstDash val="solid"/>
              <a:miter lim="800000"/>
              <a:headEnd type="none" w="med" len="med"/>
              <a:tailEnd type="none" w="med" len="med"/>
            </a:ln>
          </p:spPr>
          <p:txBody>
            <a:bodyPr wrap="none"/>
            <a:lstStyle/>
            <a:p>
              <a:endParaRPr lang="en-US"/>
            </a:p>
          </p:txBody>
        </p:sp>
        <p:sp>
          <p:nvSpPr>
            <p:cNvPr id="20487" name="Line 7"/>
            <p:cNvSpPr>
              <a:spLocks noChangeShapeType="1"/>
            </p:cNvSpPr>
            <p:nvPr/>
          </p:nvSpPr>
          <p:spPr bwMode="auto">
            <a:xfrm>
              <a:off x="1488" y="3168"/>
              <a:ext cx="384" cy="144"/>
            </a:xfrm>
            <a:prstGeom prst="line">
              <a:avLst/>
            </a:prstGeom>
            <a:noFill/>
            <a:ln w="12700">
              <a:solidFill>
                <a:srgbClr val="000000"/>
              </a:solidFill>
              <a:miter lim="800000"/>
              <a:headEnd/>
              <a:tailEnd type="triangle" w="med" len="med"/>
            </a:ln>
          </p:spPr>
          <p:txBody>
            <a:bodyPr wrap="none"/>
            <a:lstStyle/>
            <a:p>
              <a:endParaRPr lang="en-US"/>
            </a:p>
          </p:txBody>
        </p:sp>
        <p:sp>
          <p:nvSpPr>
            <p:cNvPr id="20488" name="Line 8"/>
            <p:cNvSpPr>
              <a:spLocks noChangeShapeType="1"/>
            </p:cNvSpPr>
            <p:nvPr/>
          </p:nvSpPr>
          <p:spPr bwMode="auto">
            <a:xfrm>
              <a:off x="1632" y="3360"/>
              <a:ext cx="1488" cy="0"/>
            </a:xfrm>
            <a:prstGeom prst="line">
              <a:avLst/>
            </a:prstGeom>
            <a:noFill/>
            <a:ln w="12700">
              <a:solidFill>
                <a:srgbClr val="0000FF"/>
              </a:solidFill>
              <a:miter lim="800000"/>
              <a:headEnd/>
              <a:tailEnd/>
            </a:ln>
          </p:spPr>
          <p:txBody>
            <a:bodyPr wrap="none"/>
            <a:lstStyle/>
            <a:p>
              <a:endParaRPr lang="en-US"/>
            </a:p>
          </p:txBody>
        </p:sp>
        <p:sp>
          <p:nvSpPr>
            <p:cNvPr id="20489" name="Freeform 9"/>
            <p:cNvSpPr>
              <a:spLocks/>
            </p:cNvSpPr>
            <p:nvPr/>
          </p:nvSpPr>
          <p:spPr bwMode="auto">
            <a:xfrm>
              <a:off x="3594" y="3888"/>
              <a:ext cx="912" cy="192"/>
            </a:xfrm>
            <a:custGeom>
              <a:avLst/>
              <a:gdLst>
                <a:gd name="T0" fmla="*/ 0 w 1920"/>
                <a:gd name="T1" fmla="*/ 0 h 192"/>
                <a:gd name="T2" fmla="*/ 54 w 1920"/>
                <a:gd name="T3" fmla="*/ 48 h 192"/>
                <a:gd name="T4" fmla="*/ 173 w 1920"/>
                <a:gd name="T5" fmla="*/ 96 h 192"/>
                <a:gd name="T6" fmla="*/ 249 w 1920"/>
                <a:gd name="T7" fmla="*/ 96 h 192"/>
                <a:gd name="T8" fmla="*/ 314 w 1920"/>
                <a:gd name="T9" fmla="*/ 144 h 192"/>
                <a:gd name="T10" fmla="*/ 401 w 1920"/>
                <a:gd name="T11" fmla="*/ 144 h 192"/>
                <a:gd name="T12" fmla="*/ 433 w 1920"/>
                <a:gd name="T13" fmla="*/ 192 h 192"/>
                <a:gd name="T14" fmla="*/ 0 60000 65536"/>
                <a:gd name="T15" fmla="*/ 0 60000 65536"/>
                <a:gd name="T16" fmla="*/ 0 60000 65536"/>
                <a:gd name="T17" fmla="*/ 0 60000 65536"/>
                <a:gd name="T18" fmla="*/ 0 60000 65536"/>
                <a:gd name="T19" fmla="*/ 0 60000 65536"/>
                <a:gd name="T20" fmla="*/ 0 60000 65536"/>
                <a:gd name="T21" fmla="*/ 0 w 1920"/>
                <a:gd name="T22" fmla="*/ 0 h 192"/>
                <a:gd name="T23" fmla="*/ 1920 w 1920"/>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0" h="192">
                  <a:moveTo>
                    <a:pt x="0" y="0"/>
                  </a:moveTo>
                  <a:cubicBezTo>
                    <a:pt x="56" y="16"/>
                    <a:pt x="112" y="32"/>
                    <a:pt x="240" y="48"/>
                  </a:cubicBezTo>
                  <a:cubicBezTo>
                    <a:pt x="368" y="64"/>
                    <a:pt x="624" y="88"/>
                    <a:pt x="768" y="96"/>
                  </a:cubicBezTo>
                  <a:cubicBezTo>
                    <a:pt x="912" y="104"/>
                    <a:pt x="1000" y="88"/>
                    <a:pt x="1104" y="96"/>
                  </a:cubicBezTo>
                  <a:cubicBezTo>
                    <a:pt x="1208" y="104"/>
                    <a:pt x="1280" y="136"/>
                    <a:pt x="1392" y="144"/>
                  </a:cubicBezTo>
                  <a:cubicBezTo>
                    <a:pt x="1504" y="152"/>
                    <a:pt x="1688" y="136"/>
                    <a:pt x="1776" y="144"/>
                  </a:cubicBezTo>
                  <a:cubicBezTo>
                    <a:pt x="1864" y="152"/>
                    <a:pt x="1892" y="172"/>
                    <a:pt x="1920" y="192"/>
                  </a:cubicBezTo>
                </a:path>
              </a:pathLst>
            </a:custGeom>
            <a:noFill/>
            <a:ln w="12700" cap="flat" cmpd="sng">
              <a:solidFill>
                <a:srgbClr val="993300"/>
              </a:solidFill>
              <a:prstDash val="solid"/>
              <a:miter lim="800000"/>
              <a:headEnd type="none" w="med" len="med"/>
              <a:tailEnd type="none" w="med" len="med"/>
            </a:ln>
          </p:spPr>
          <p:txBody>
            <a:bodyPr wrap="none"/>
            <a:lstStyle/>
            <a:p>
              <a:endParaRPr lang="en-US"/>
            </a:p>
          </p:txBody>
        </p:sp>
        <p:sp>
          <p:nvSpPr>
            <p:cNvPr id="20490" name="AutoShape 10"/>
            <p:cNvSpPr>
              <a:spLocks noChangeArrowheads="1"/>
            </p:cNvSpPr>
            <p:nvPr/>
          </p:nvSpPr>
          <p:spPr bwMode="auto">
            <a:xfrm flipV="1">
              <a:off x="3072" y="3312"/>
              <a:ext cx="240"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808080"/>
            </a:solidFill>
            <a:ln w="12700">
              <a:solidFill>
                <a:srgbClr val="808080"/>
              </a:solidFill>
              <a:miter lim="800000"/>
              <a:headEnd/>
              <a:tailEnd/>
            </a:ln>
          </p:spPr>
          <p:txBody>
            <a:bodyPr wrap="none" anchor="ctr"/>
            <a:lstStyle/>
            <a:p>
              <a:endParaRPr lang="en-US"/>
            </a:p>
          </p:txBody>
        </p:sp>
        <p:sp>
          <p:nvSpPr>
            <p:cNvPr id="20491" name="Text Box 11"/>
            <p:cNvSpPr txBox="1">
              <a:spLocks noChangeArrowheads="1"/>
            </p:cNvSpPr>
            <p:nvPr/>
          </p:nvSpPr>
          <p:spPr bwMode="auto">
            <a:xfrm>
              <a:off x="1248" y="2880"/>
              <a:ext cx="768" cy="463"/>
            </a:xfrm>
            <a:prstGeom prst="rect">
              <a:avLst/>
            </a:prstGeom>
            <a:noFill/>
            <a:ln w="12700">
              <a:noFill/>
              <a:miter lim="800000"/>
              <a:headEnd/>
              <a:tailEnd/>
            </a:ln>
          </p:spPr>
          <p:txBody>
            <a:bodyPr>
              <a:spAutoFit/>
            </a:bodyPr>
            <a:lstStyle/>
            <a:p>
              <a:pPr algn="l" eaLnBrk="1" hangingPunct="1">
                <a:spcBef>
                  <a:spcPct val="50000"/>
                </a:spcBef>
              </a:pPr>
              <a:r>
                <a:rPr lang="en-US" sz="1200" dirty="0" err="1" smtClean="0">
                  <a:latin typeface="Arial" charset="0"/>
                </a:rPr>
                <a:t>Hidrógrafo</a:t>
              </a:r>
              <a:r>
                <a:rPr lang="en-US" sz="1200" dirty="0" smtClean="0">
                  <a:latin typeface="Arial" charset="0"/>
                </a:rPr>
                <a:t> de </a:t>
              </a:r>
              <a:r>
                <a:rPr lang="en-US" sz="1200" dirty="0" err="1" smtClean="0">
                  <a:latin typeface="Arial" charset="0"/>
                </a:rPr>
                <a:t>Vazão</a:t>
              </a:r>
              <a:r>
                <a:rPr lang="en-US" sz="1200" dirty="0" smtClean="0">
                  <a:latin typeface="Arial" charset="0"/>
                </a:rPr>
                <a:t> de </a:t>
              </a:r>
              <a:r>
                <a:rPr lang="en-US" sz="1200" dirty="0" err="1" smtClean="0">
                  <a:latin typeface="Arial" charset="0"/>
                </a:rPr>
                <a:t>Entrada</a:t>
              </a:r>
              <a:endParaRPr lang="en-US" sz="1200" dirty="0">
                <a:latin typeface="Arial" charset="0"/>
              </a:endParaRPr>
            </a:p>
          </p:txBody>
        </p:sp>
        <p:sp>
          <p:nvSpPr>
            <p:cNvPr id="20492" name="Text Box 12"/>
            <p:cNvSpPr txBox="1">
              <a:spLocks noChangeArrowheads="1"/>
            </p:cNvSpPr>
            <p:nvPr/>
          </p:nvSpPr>
          <p:spPr bwMode="auto">
            <a:xfrm>
              <a:off x="2312" y="3316"/>
              <a:ext cx="964" cy="330"/>
            </a:xfrm>
            <a:prstGeom prst="rect">
              <a:avLst/>
            </a:prstGeom>
            <a:noFill/>
            <a:ln w="12700">
              <a:noFill/>
              <a:miter lim="800000"/>
              <a:headEnd/>
              <a:tailEnd/>
            </a:ln>
          </p:spPr>
          <p:txBody>
            <a:bodyPr wrap="square">
              <a:spAutoFit/>
            </a:bodyPr>
            <a:lstStyle/>
            <a:p>
              <a:pPr algn="l" eaLnBrk="1" hangingPunct="1">
                <a:spcBef>
                  <a:spcPct val="50000"/>
                </a:spcBef>
              </a:pPr>
              <a:r>
                <a:rPr lang="en-US" sz="1200" dirty="0" err="1" smtClean="0"/>
                <a:t>Armazenamento</a:t>
              </a:r>
              <a:r>
                <a:rPr lang="en-US" sz="1200" dirty="0" smtClean="0"/>
                <a:t> no </a:t>
              </a:r>
              <a:r>
                <a:rPr lang="en-US" sz="1200" dirty="0" err="1" smtClean="0"/>
                <a:t>Reservatório</a:t>
              </a:r>
              <a:endParaRPr lang="en-US" sz="1200" dirty="0">
                <a:latin typeface="Arial" charset="0"/>
              </a:endParaRPr>
            </a:p>
          </p:txBody>
        </p:sp>
        <p:sp>
          <p:nvSpPr>
            <p:cNvPr id="20493" name="Line 13"/>
            <p:cNvSpPr>
              <a:spLocks noChangeShapeType="1"/>
            </p:cNvSpPr>
            <p:nvPr/>
          </p:nvSpPr>
          <p:spPr bwMode="auto">
            <a:xfrm>
              <a:off x="3408" y="3792"/>
              <a:ext cx="384" cy="48"/>
            </a:xfrm>
            <a:prstGeom prst="line">
              <a:avLst/>
            </a:prstGeom>
            <a:noFill/>
            <a:ln w="12700">
              <a:solidFill>
                <a:srgbClr val="000000"/>
              </a:solidFill>
              <a:miter lim="800000"/>
              <a:headEnd/>
              <a:tailEnd type="triangle" w="med" len="med"/>
            </a:ln>
          </p:spPr>
          <p:txBody>
            <a:bodyPr wrap="none"/>
            <a:lstStyle/>
            <a:p>
              <a:endParaRPr lang="en-US"/>
            </a:p>
          </p:txBody>
        </p:sp>
        <p:sp>
          <p:nvSpPr>
            <p:cNvPr id="20494" name="Text Box 14"/>
            <p:cNvSpPr txBox="1">
              <a:spLocks noChangeArrowheads="1"/>
            </p:cNvSpPr>
            <p:nvPr/>
          </p:nvSpPr>
          <p:spPr bwMode="auto">
            <a:xfrm>
              <a:off x="3456" y="3504"/>
              <a:ext cx="768" cy="330"/>
            </a:xfrm>
            <a:prstGeom prst="rect">
              <a:avLst/>
            </a:prstGeom>
            <a:noFill/>
            <a:ln w="12700">
              <a:noFill/>
              <a:miter lim="800000"/>
              <a:headEnd/>
              <a:tailEnd/>
            </a:ln>
          </p:spPr>
          <p:txBody>
            <a:bodyPr>
              <a:spAutoFit/>
            </a:bodyPr>
            <a:lstStyle/>
            <a:p>
              <a:pPr algn="l" eaLnBrk="1" hangingPunct="1">
                <a:spcBef>
                  <a:spcPct val="50000"/>
                </a:spcBef>
              </a:pPr>
              <a:r>
                <a:rPr lang="en-US" sz="1200" dirty="0" err="1" smtClean="0">
                  <a:latin typeface="Arial" charset="0"/>
                </a:rPr>
                <a:t>Hidrógrafo</a:t>
              </a:r>
              <a:r>
                <a:rPr lang="en-US" sz="1200" dirty="0" smtClean="0">
                  <a:latin typeface="Arial" charset="0"/>
                </a:rPr>
                <a:t> de </a:t>
              </a:r>
              <a:r>
                <a:rPr lang="en-US" sz="1200" dirty="0" err="1" smtClean="0">
                  <a:latin typeface="Arial" charset="0"/>
                </a:rPr>
                <a:t>Saída</a:t>
              </a:r>
              <a:endParaRPr lang="en-US" sz="1200" dirty="0">
                <a:latin typeface="Arial" charset="0"/>
              </a:endParaRPr>
            </a:p>
          </p:txBody>
        </p:sp>
      </p:grpSp>
    </p:spTree>
  </p:cSld>
  <p:clrMapOvr>
    <a:masterClrMapping/>
  </p:clrMapOvr>
  <p:transition>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1026"/>
          <p:cNvSpPr>
            <a:spLocks noGrp="1" noChangeArrowheads="1"/>
          </p:cNvSpPr>
          <p:nvPr>
            <p:ph type="title"/>
          </p:nvPr>
        </p:nvSpPr>
        <p:spPr/>
        <p:txBody>
          <a:bodyPr/>
          <a:lstStyle/>
          <a:p>
            <a:pPr algn="ctr" eaLnBrk="1" hangingPunct="1">
              <a:defRPr/>
            </a:pPr>
            <a:r>
              <a:rPr lang="pt-BR" sz="4000" b="1" noProof="0" smtClean="0"/>
              <a:t>Hidrógrafos </a:t>
            </a:r>
          </a:p>
        </p:txBody>
      </p:sp>
      <p:graphicFrame>
        <p:nvGraphicFramePr>
          <p:cNvPr id="2050" name="Object 1027"/>
          <p:cNvGraphicFramePr>
            <a:graphicFrameLocks noGrp="1" noChangeAspect="1"/>
          </p:cNvGraphicFramePr>
          <p:nvPr>
            <p:ph idx="1"/>
          </p:nvPr>
        </p:nvGraphicFramePr>
        <p:xfrm>
          <a:off x="1471613" y="1600200"/>
          <a:ext cx="6199187" cy="3886200"/>
        </p:xfrm>
        <a:graphic>
          <a:graphicData uri="http://schemas.openxmlformats.org/presentationml/2006/ole">
            <mc:AlternateContent xmlns:mc="http://schemas.openxmlformats.org/markup-compatibility/2006">
              <mc:Choice xmlns:v="urn:schemas-microsoft-com:vml" Requires="v">
                <p:oleObj spid="_x0000_s1037" name="Chart" r:id="rId4" imgW="9496349" imgH="5943600" progId="Excel.Sheet.8">
                  <p:embed/>
                </p:oleObj>
              </mc:Choice>
              <mc:Fallback>
                <p:oleObj name="Chart" r:id="rId4" imgW="9496349" imgH="5943600" progId="Excel.Sheet.8">
                  <p:embed/>
                  <p:pic>
                    <p:nvPicPr>
                      <p:cNvPr id="0" name="Picture 1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1613" y="1600200"/>
                        <a:ext cx="6199187"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Line 1028"/>
          <p:cNvSpPr>
            <a:spLocks noChangeShapeType="1"/>
          </p:cNvSpPr>
          <p:nvPr/>
        </p:nvSpPr>
        <p:spPr bwMode="auto">
          <a:xfrm>
            <a:off x="5638800" y="3733800"/>
            <a:ext cx="1547812" cy="0"/>
          </a:xfrm>
          <a:prstGeom prst="line">
            <a:avLst/>
          </a:prstGeom>
          <a:noFill/>
          <a:ln w="38100">
            <a:solidFill>
              <a:srgbClr val="000000"/>
            </a:solidFill>
            <a:miter lim="800000"/>
            <a:headEnd/>
            <a:tailEnd/>
          </a:ln>
        </p:spPr>
        <p:txBody>
          <a:bodyPr wrap="none"/>
          <a:lstStyle/>
          <a:p>
            <a:endParaRPr lang="en-US"/>
          </a:p>
        </p:txBody>
      </p:sp>
      <p:sp>
        <p:nvSpPr>
          <p:cNvPr id="2053" name="Text Box 1029"/>
          <p:cNvSpPr txBox="1">
            <a:spLocks noChangeArrowheads="1"/>
          </p:cNvSpPr>
          <p:nvPr/>
        </p:nvSpPr>
        <p:spPr bwMode="auto">
          <a:xfrm>
            <a:off x="5638800" y="3429000"/>
            <a:ext cx="1522412" cy="304800"/>
          </a:xfrm>
          <a:prstGeom prst="rect">
            <a:avLst/>
          </a:prstGeom>
          <a:noFill/>
          <a:ln w="12700">
            <a:noFill/>
            <a:miter lim="800000"/>
            <a:headEnd/>
            <a:tailEnd/>
          </a:ln>
        </p:spPr>
        <p:txBody>
          <a:bodyPr>
            <a:spAutoFit/>
          </a:bodyPr>
          <a:lstStyle/>
          <a:p>
            <a:pPr algn="ctr" eaLnBrk="1" hangingPunct="1">
              <a:spcBef>
                <a:spcPct val="50000"/>
              </a:spcBef>
            </a:pPr>
            <a:r>
              <a:rPr lang="en-US" sz="1400">
                <a:solidFill>
                  <a:srgbClr val="000000"/>
                </a:solidFill>
                <a:latin typeface="Arial" charset="0"/>
              </a:rPr>
              <a:t>Spillway Crest</a:t>
            </a:r>
          </a:p>
        </p:txBody>
      </p:sp>
      <p:sp>
        <p:nvSpPr>
          <p:cNvPr id="2054" name="Line 1030"/>
          <p:cNvSpPr>
            <a:spLocks noChangeShapeType="1"/>
          </p:cNvSpPr>
          <p:nvPr/>
        </p:nvSpPr>
        <p:spPr bwMode="auto">
          <a:xfrm>
            <a:off x="5638800" y="2438400"/>
            <a:ext cx="1547812" cy="0"/>
          </a:xfrm>
          <a:prstGeom prst="line">
            <a:avLst/>
          </a:prstGeom>
          <a:noFill/>
          <a:ln w="38100">
            <a:solidFill>
              <a:srgbClr val="000000"/>
            </a:solidFill>
            <a:miter lim="800000"/>
            <a:headEnd/>
            <a:tailEnd/>
          </a:ln>
        </p:spPr>
        <p:txBody>
          <a:bodyPr wrap="none"/>
          <a:lstStyle/>
          <a:p>
            <a:endParaRPr lang="en-US"/>
          </a:p>
        </p:txBody>
      </p:sp>
      <p:sp>
        <p:nvSpPr>
          <p:cNvPr id="2055" name="Text Box 1031"/>
          <p:cNvSpPr txBox="1">
            <a:spLocks noChangeArrowheads="1"/>
          </p:cNvSpPr>
          <p:nvPr/>
        </p:nvSpPr>
        <p:spPr bwMode="auto">
          <a:xfrm>
            <a:off x="5638800" y="2133600"/>
            <a:ext cx="1522412" cy="304800"/>
          </a:xfrm>
          <a:prstGeom prst="rect">
            <a:avLst/>
          </a:prstGeom>
          <a:noFill/>
          <a:ln w="12700">
            <a:noFill/>
            <a:miter lim="800000"/>
            <a:headEnd/>
            <a:tailEnd/>
          </a:ln>
        </p:spPr>
        <p:txBody>
          <a:bodyPr>
            <a:spAutoFit/>
          </a:bodyPr>
          <a:lstStyle/>
          <a:p>
            <a:pPr algn="ctr" eaLnBrk="1" hangingPunct="1">
              <a:spcBef>
                <a:spcPct val="50000"/>
              </a:spcBef>
            </a:pPr>
            <a:r>
              <a:rPr lang="en-US" sz="1400">
                <a:solidFill>
                  <a:srgbClr val="000000"/>
                </a:solidFill>
                <a:latin typeface="Arial" charset="0"/>
              </a:rPr>
              <a:t>Top of Dam</a:t>
            </a:r>
          </a:p>
        </p:txBody>
      </p:sp>
    </p:spTree>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1" name="Rectangle 3"/>
          <p:cNvSpPr>
            <a:spLocks noGrp="1" noChangeArrowheads="1"/>
          </p:cNvSpPr>
          <p:nvPr>
            <p:ph type="title"/>
          </p:nvPr>
        </p:nvSpPr>
        <p:spPr>
          <a:xfrm>
            <a:off x="0" y="274638"/>
            <a:ext cx="9144000" cy="944562"/>
          </a:xfrm>
        </p:spPr>
        <p:txBody>
          <a:bodyPr/>
          <a:lstStyle/>
          <a:p>
            <a:pPr algn="ctr" eaLnBrk="1" hangingPunct="1">
              <a:defRPr/>
            </a:pPr>
            <a:r>
              <a:rPr lang="pt-BR" sz="4000" b="1" noProof="0" smtClean="0"/>
              <a:t>Objetivo da Garantia de Segurança de Barragens</a:t>
            </a:r>
          </a:p>
        </p:txBody>
      </p:sp>
      <p:sp>
        <p:nvSpPr>
          <p:cNvPr id="708610" name="Rectangle 2"/>
          <p:cNvSpPr>
            <a:spLocks noGrp="1" noChangeArrowheads="1"/>
          </p:cNvSpPr>
          <p:nvPr>
            <p:ph idx="1"/>
          </p:nvPr>
        </p:nvSpPr>
        <p:spPr>
          <a:xfrm>
            <a:off x="609600" y="1371600"/>
            <a:ext cx="8229600" cy="5029200"/>
          </a:xfrm>
        </p:spPr>
        <p:txBody>
          <a:bodyPr lIns="90488" tIns="44450" rIns="90488" bIns="44450"/>
          <a:lstStyle/>
          <a:p>
            <a:pPr eaLnBrk="1" hangingPunct="1">
              <a:spcBef>
                <a:spcPts val="0"/>
              </a:spcBef>
              <a:buFontTx/>
              <a:buNone/>
              <a:defRPr/>
            </a:pPr>
            <a:r>
              <a:rPr lang="pt-BR" sz="2800" noProof="0" smtClean="0"/>
              <a:t>	</a:t>
            </a:r>
            <a:r>
              <a:rPr lang="pt-BR" sz="3000" noProof="0" smtClean="0"/>
              <a:t>ER 1110-2-1156 </a:t>
            </a:r>
            <a:r>
              <a:rPr lang="pt-BR" sz="3000" u="sng" noProof="0" smtClean="0"/>
              <a:t>Segurança de Barragens – Políticas e Procedimentos </a:t>
            </a:r>
            <a:r>
              <a:rPr lang="pt-BR" sz="3000" noProof="0" smtClean="0"/>
              <a:t>- “O Programa de Garantia de Segurança de Barragens prevê a modificação de barragens e instalações  do USACE quando necessário para efeito de segurança em vista de novos dados hidrológicos ou sísmicos ou de mudanças no estado da arte de projetos ou critérios de construção.”</a:t>
            </a:r>
          </a:p>
        </p:txBody>
      </p:sp>
    </p:spTree>
  </p:cSld>
  <p:clrMapOvr>
    <a:masterClrMapping/>
  </p:clrMapOvr>
  <p:transition>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050"/>
          <p:cNvSpPr>
            <a:spLocks noGrp="1" noChangeArrowheads="1"/>
          </p:cNvSpPr>
          <p:nvPr>
            <p:ph type="title"/>
          </p:nvPr>
        </p:nvSpPr>
        <p:spPr/>
        <p:txBody>
          <a:bodyPr/>
          <a:lstStyle/>
          <a:p>
            <a:pPr algn="ctr" eaLnBrk="1" hangingPunct="1">
              <a:defRPr/>
            </a:pPr>
            <a:r>
              <a:rPr lang="pt-BR" b="1" noProof="0" smtClean="0"/>
              <a:t>Considerações Hidrológicas</a:t>
            </a:r>
          </a:p>
        </p:txBody>
      </p:sp>
      <p:sp>
        <p:nvSpPr>
          <p:cNvPr id="596995" name="Rectangle 2051"/>
          <p:cNvSpPr>
            <a:spLocks noGrp="1" noChangeArrowheads="1"/>
          </p:cNvSpPr>
          <p:nvPr>
            <p:ph idx="1"/>
          </p:nvPr>
        </p:nvSpPr>
        <p:spPr>
          <a:xfrm>
            <a:off x="457200" y="1295400"/>
            <a:ext cx="8229600" cy="4267200"/>
          </a:xfrm>
        </p:spPr>
        <p:txBody>
          <a:bodyPr/>
          <a:lstStyle/>
          <a:p>
            <a:pPr eaLnBrk="1" hangingPunct="1">
              <a:spcBef>
                <a:spcPts val="0"/>
              </a:spcBef>
              <a:spcAft>
                <a:spcPts val="1200"/>
              </a:spcAft>
              <a:buSzPct val="75000"/>
              <a:buFont typeface="Arial" pitchFamily="34" charset="0"/>
              <a:buChar char="■"/>
              <a:defRPr/>
            </a:pPr>
            <a:r>
              <a:rPr lang="pt-BR" sz="3000" noProof="0" dirty="0" smtClean="0"/>
              <a:t>O IDF (PMF) foi alterado?</a:t>
            </a:r>
          </a:p>
          <a:p>
            <a:pPr eaLnBrk="1" hangingPunct="1">
              <a:spcBef>
                <a:spcPts val="0"/>
              </a:spcBef>
              <a:spcAft>
                <a:spcPts val="1200"/>
              </a:spcAft>
              <a:buSzPct val="75000"/>
              <a:buFont typeface="Arial" pitchFamily="34" charset="0"/>
              <a:buChar char="■"/>
              <a:defRPr/>
            </a:pPr>
            <a:r>
              <a:rPr lang="pt-BR" sz="3000" noProof="0" dirty="0" smtClean="0"/>
              <a:t>A curva de elevação de armazenamento alterou-se devido à sedimentação?</a:t>
            </a:r>
          </a:p>
          <a:p>
            <a:pPr eaLnBrk="1" hangingPunct="1">
              <a:spcBef>
                <a:spcPts val="0"/>
              </a:spcBef>
              <a:spcAft>
                <a:spcPts val="1200"/>
              </a:spcAft>
              <a:buSzPct val="75000"/>
              <a:buFont typeface="Arial" pitchFamily="34" charset="0"/>
              <a:buChar char="■"/>
              <a:defRPr/>
            </a:pPr>
            <a:r>
              <a:rPr lang="pt-BR" sz="3000" noProof="0" dirty="0" smtClean="0"/>
              <a:t>Limites de </a:t>
            </a:r>
            <a:r>
              <a:rPr lang="pt-BR" sz="3000" noProof="0" dirty="0" smtClean="0"/>
              <a:t>Controle </a:t>
            </a:r>
            <a:r>
              <a:rPr lang="pt-BR" sz="3000" noProof="0" dirty="0" smtClean="0"/>
              <a:t>de fluxo a jusante podem ter </a:t>
            </a:r>
            <a:r>
              <a:rPr lang="pt-BR" sz="3000" noProof="0" dirty="0" smtClean="0"/>
              <a:t>mudado; </a:t>
            </a:r>
            <a:r>
              <a:rPr lang="pt-BR" sz="3000" noProof="0" dirty="0" smtClean="0"/>
              <a:t>invasão da várzea</a:t>
            </a:r>
          </a:p>
          <a:p>
            <a:pPr eaLnBrk="1" hangingPunct="1">
              <a:spcBef>
                <a:spcPts val="0"/>
              </a:spcBef>
              <a:spcAft>
                <a:spcPts val="1200"/>
              </a:spcAft>
              <a:buSzPct val="75000"/>
              <a:buFont typeface="Arial" pitchFamily="34" charset="0"/>
              <a:buChar char="■"/>
              <a:defRPr/>
            </a:pPr>
            <a:r>
              <a:rPr lang="pt-BR" sz="3000" noProof="0" dirty="0" smtClean="0"/>
              <a:t>Limitações operacionais: não </a:t>
            </a:r>
            <a:r>
              <a:rPr lang="pt-BR" sz="3000" noProof="0" dirty="0" smtClean="0"/>
              <a:t>se pode </a:t>
            </a:r>
            <a:r>
              <a:rPr lang="pt-BR" sz="3000" noProof="0" dirty="0" smtClean="0"/>
              <a:t>ultrapassar a elevação devido a questões geotécnicas…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2286000" y="1714500"/>
            <a:ext cx="9144000" cy="0"/>
          </a:xfrm>
          <a:prstGeom prst="rect">
            <a:avLst/>
          </a:prstGeom>
          <a:noFill/>
          <a:ln w="12700">
            <a:noFill/>
            <a:miter lim="800000"/>
            <a:headEnd/>
            <a:tailEnd/>
          </a:ln>
        </p:spPr>
        <p:txBody>
          <a:bodyPr>
            <a:spAutoFit/>
          </a:bodyPr>
          <a:lstStyle/>
          <a:p>
            <a:endParaRPr lang="en-US"/>
          </a:p>
        </p:txBody>
      </p:sp>
      <p:pic>
        <p:nvPicPr>
          <p:cNvPr id="24579" name="Picture 3" descr="TableRockDam-section"/>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4580" name="Text Box 5"/>
          <p:cNvSpPr txBox="1">
            <a:spLocks noChangeArrowheads="1"/>
          </p:cNvSpPr>
          <p:nvPr/>
        </p:nvSpPr>
        <p:spPr bwMode="auto">
          <a:xfrm>
            <a:off x="6161088" y="6521450"/>
            <a:ext cx="2982912" cy="336550"/>
          </a:xfrm>
          <a:prstGeom prst="rect">
            <a:avLst/>
          </a:prstGeom>
          <a:noFill/>
          <a:ln w="12700">
            <a:noFill/>
            <a:miter lim="800000"/>
            <a:headEnd/>
            <a:tailEnd/>
          </a:ln>
        </p:spPr>
        <p:txBody>
          <a:bodyPr wrap="none">
            <a:spAutoFit/>
          </a:bodyPr>
          <a:lstStyle/>
          <a:p>
            <a:r>
              <a:rPr lang="en-US" sz="1600"/>
              <a:t>Courtesy USACE Little Rock</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xfrm>
            <a:off x="0" y="274638"/>
            <a:ext cx="9144000" cy="868362"/>
          </a:xfrm>
        </p:spPr>
        <p:txBody>
          <a:bodyPr/>
          <a:lstStyle/>
          <a:p>
            <a:pPr algn="ctr" eaLnBrk="1" hangingPunct="1">
              <a:defRPr/>
            </a:pPr>
            <a:r>
              <a:rPr lang="pt-BR" b="1" noProof="0" dirty="0" smtClean="0">
                <a:solidFill>
                  <a:schemeClr val="tx1"/>
                </a:solidFill>
              </a:rPr>
              <a:t>Tópicos de Apresentação</a:t>
            </a:r>
            <a:endParaRPr lang="pt-BR" sz="4800" b="1" noProof="0" dirty="0" smtClean="0">
              <a:solidFill>
                <a:schemeClr val="tx1"/>
              </a:solidFill>
            </a:endParaRPr>
          </a:p>
        </p:txBody>
      </p:sp>
      <p:sp>
        <p:nvSpPr>
          <p:cNvPr id="535555" name="Rectangle 3"/>
          <p:cNvSpPr>
            <a:spLocks noGrp="1" noChangeArrowheads="1"/>
          </p:cNvSpPr>
          <p:nvPr>
            <p:ph idx="1"/>
          </p:nvPr>
        </p:nvSpPr>
        <p:spPr>
          <a:xfrm>
            <a:off x="609600" y="1524000"/>
            <a:ext cx="8229600" cy="4267200"/>
          </a:xfrm>
        </p:spPr>
        <p:txBody>
          <a:bodyPr/>
          <a:lstStyle/>
          <a:p>
            <a:pPr eaLnBrk="1" hangingPunct="1">
              <a:spcBef>
                <a:spcPts val="0"/>
              </a:spcBef>
              <a:spcAft>
                <a:spcPts val="1200"/>
              </a:spcAft>
              <a:buSzPct val="75000"/>
              <a:buFont typeface="Arial" pitchFamily="34" charset="0"/>
              <a:buChar char="■"/>
              <a:defRPr/>
            </a:pPr>
            <a:r>
              <a:rPr lang="pt-BR" sz="3200" noProof="0" dirty="0" smtClean="0"/>
              <a:t>Considerações Hidrológicas </a:t>
            </a:r>
          </a:p>
          <a:p>
            <a:pPr eaLnBrk="1" hangingPunct="1">
              <a:spcBef>
                <a:spcPts val="0"/>
              </a:spcBef>
              <a:spcAft>
                <a:spcPts val="1200"/>
              </a:spcAft>
              <a:buSzPct val="75000"/>
              <a:buFont typeface="Arial" pitchFamily="34" charset="0"/>
              <a:buChar char="■"/>
              <a:defRPr/>
            </a:pPr>
            <a:r>
              <a:rPr lang="pt-BR" noProof="0" dirty="0" smtClean="0"/>
              <a:t>Considerações Hidráulicas </a:t>
            </a:r>
            <a:endParaRPr lang="pt-BR" sz="3200" noProof="0" dirty="0" smtClean="0"/>
          </a:p>
          <a:p>
            <a:pPr eaLnBrk="1" hangingPunct="1">
              <a:spcBef>
                <a:spcPts val="0"/>
              </a:spcBef>
              <a:spcAft>
                <a:spcPts val="1200"/>
              </a:spcAft>
              <a:buSzPct val="75000"/>
              <a:buFont typeface="Arial" pitchFamily="34" charset="0"/>
              <a:buChar char="■"/>
              <a:defRPr/>
            </a:pPr>
            <a:r>
              <a:rPr lang="pt-BR" sz="3200" noProof="0" dirty="0" smtClean="0"/>
              <a:t>Alternativas típicas usadas para corrigir deficiências</a:t>
            </a:r>
          </a:p>
          <a:p>
            <a:pPr eaLnBrk="1" hangingPunct="1">
              <a:spcBef>
                <a:spcPts val="0"/>
              </a:spcBef>
              <a:spcAft>
                <a:spcPts val="1200"/>
              </a:spcAft>
              <a:buSzPct val="75000"/>
              <a:buFont typeface="Arial" pitchFamily="34" charset="0"/>
              <a:buChar char="■"/>
              <a:defRPr/>
            </a:pPr>
            <a:r>
              <a:rPr lang="pt-BR" noProof="0" dirty="0" smtClean="0"/>
              <a:t>Centro de Produção de Modelagem e Mapeamento de </a:t>
            </a:r>
            <a:r>
              <a:rPr lang="pt-BR" noProof="0" dirty="0" smtClean="0"/>
              <a:t>Consequências </a:t>
            </a:r>
            <a:r>
              <a:rPr lang="pt-BR" noProof="0" dirty="0" smtClean="0"/>
              <a:t>(MMC)</a:t>
            </a:r>
            <a:endParaRPr lang="pt-BR" sz="3200" noProof="0" dirty="0" smtClean="0"/>
          </a:p>
          <a:p>
            <a:pPr eaLnBrk="1" hangingPunct="1">
              <a:lnSpc>
                <a:spcPct val="90000"/>
              </a:lnSpc>
              <a:buFontTx/>
              <a:buNone/>
              <a:defRPr/>
            </a:pPr>
            <a:endParaRPr lang="pt-BR" sz="3600" noProof="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0">
            <a:hlinkClick r:id="" action="ppaction://ole?verb=0"/>
          </p:cNvPr>
          <p:cNvGraphicFramePr>
            <a:graphicFrameLocks/>
          </p:cNvGraphicFramePr>
          <p:nvPr/>
        </p:nvGraphicFramePr>
        <p:xfrm>
          <a:off x="0" y="1066800"/>
          <a:ext cx="4724400" cy="5791200"/>
        </p:xfrm>
        <a:graphic>
          <a:graphicData uri="http://schemas.openxmlformats.org/presentationml/2006/ole">
            <mc:AlternateContent xmlns:mc="http://schemas.openxmlformats.org/markup-compatibility/2006">
              <mc:Choice xmlns:v="urn:schemas-microsoft-com:vml" Requires="v">
                <p:oleObj spid="_x0000_s2071" name="PHOTO-PAINT Image" r:id="rId4" imgW="9118862" imgH="7265831" progId="">
                  <p:embed/>
                </p:oleObj>
              </mc:Choice>
              <mc:Fallback>
                <p:oleObj name="PHOTO-PAINT Image" r:id="rId4" imgW="9118862" imgH="7265831" progId="">
                  <p:embed/>
                  <p:pic>
                    <p:nvPicPr>
                      <p:cNvPr id="0" name="Picture 1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47244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3"/>
          <p:cNvSpPr txBox="1">
            <a:spLocks noChangeArrowheads="1"/>
          </p:cNvSpPr>
          <p:nvPr/>
        </p:nvSpPr>
        <p:spPr bwMode="auto">
          <a:xfrm>
            <a:off x="0" y="228601"/>
            <a:ext cx="9144000" cy="369332"/>
          </a:xfrm>
          <a:prstGeom prst="rect">
            <a:avLst/>
          </a:prstGeom>
          <a:noFill/>
          <a:ln w="9525">
            <a:noFill/>
            <a:miter lim="800000"/>
            <a:headEnd/>
            <a:tailEnd/>
          </a:ln>
        </p:spPr>
        <p:txBody>
          <a:bodyPr wrap="square">
            <a:spAutoFit/>
          </a:bodyPr>
          <a:lstStyle/>
          <a:p>
            <a:pPr algn="ctr"/>
            <a:r>
              <a:rPr lang="en-US" dirty="0" err="1" smtClean="0">
                <a:latin typeface="+mj-lt"/>
              </a:rPr>
              <a:t>Barragem</a:t>
            </a:r>
            <a:r>
              <a:rPr lang="en-US" dirty="0" smtClean="0">
                <a:latin typeface="+mj-lt"/>
              </a:rPr>
              <a:t> Cherry Creek</a:t>
            </a:r>
            <a:endParaRPr lang="en-US" dirty="0">
              <a:latin typeface="+mj-lt"/>
            </a:endParaRPr>
          </a:p>
        </p:txBody>
      </p:sp>
      <p:graphicFrame>
        <p:nvGraphicFramePr>
          <p:cNvPr id="3075" name="Object 1">
            <a:hlinkClick r:id="" action="ppaction://ole?verb=0"/>
          </p:cNvPr>
          <p:cNvGraphicFramePr>
            <a:graphicFrameLocks/>
          </p:cNvGraphicFramePr>
          <p:nvPr/>
        </p:nvGraphicFramePr>
        <p:xfrm>
          <a:off x="4672013" y="1114425"/>
          <a:ext cx="4448175" cy="5694363"/>
        </p:xfrm>
        <a:graphic>
          <a:graphicData uri="http://schemas.openxmlformats.org/presentationml/2006/ole">
            <mc:AlternateContent xmlns:mc="http://schemas.openxmlformats.org/markup-compatibility/2006">
              <mc:Choice xmlns:v="urn:schemas-microsoft-com:vml" Requires="v">
                <p:oleObj spid="_x0000_s2072" name="Bitmap Image" r:id="rId6" imgW="6076190" imgH="3866667" progId="PBrush">
                  <p:embed/>
                </p:oleObj>
              </mc:Choice>
              <mc:Fallback>
                <p:oleObj name="Bitmap Image" r:id="rId6" imgW="6076190" imgH="3866667" progId="PBrush">
                  <p:embed/>
                  <p:pic>
                    <p:nvPicPr>
                      <p:cNvPr id="0" name="Picture 2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2013" y="1114425"/>
                        <a:ext cx="4448175" cy="569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pull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0" y="274638"/>
            <a:ext cx="9144000" cy="792162"/>
          </a:xfrm>
        </p:spPr>
        <p:txBody>
          <a:bodyPr/>
          <a:lstStyle/>
          <a:p>
            <a:pPr algn="ctr" eaLnBrk="1" hangingPunct="1">
              <a:defRPr/>
            </a:pPr>
            <a:r>
              <a:rPr lang="pt-BR" b="1" noProof="0" smtClean="0">
                <a:solidFill>
                  <a:srgbClr val="FFFF00"/>
                </a:solidFill>
              </a:rPr>
              <a:t> </a:t>
            </a:r>
            <a:r>
              <a:rPr lang="pt-BR" b="1" noProof="0" smtClean="0"/>
              <a:t>Tópicos</a:t>
            </a:r>
            <a:endParaRPr lang="pt-BR" sz="4800" b="1" noProof="0" smtClean="0"/>
          </a:p>
        </p:txBody>
      </p:sp>
      <p:sp>
        <p:nvSpPr>
          <p:cNvPr id="880643" name="Rectangle 3"/>
          <p:cNvSpPr>
            <a:spLocks noGrp="1" noChangeArrowheads="1"/>
          </p:cNvSpPr>
          <p:nvPr>
            <p:ph idx="1"/>
          </p:nvPr>
        </p:nvSpPr>
        <p:spPr>
          <a:xfrm>
            <a:off x="533400" y="1371600"/>
            <a:ext cx="8229600" cy="4495800"/>
          </a:xfrm>
        </p:spPr>
        <p:txBody>
          <a:bodyPr/>
          <a:lstStyle/>
          <a:p>
            <a:pPr eaLnBrk="1" hangingPunct="1">
              <a:spcBef>
                <a:spcPts val="0"/>
              </a:spcBef>
              <a:spcAft>
                <a:spcPts val="1200"/>
              </a:spcAft>
              <a:buSzPct val="75000"/>
              <a:buFont typeface="Arial" pitchFamily="34" charset="0"/>
              <a:buChar char="■"/>
              <a:defRPr/>
            </a:pPr>
            <a:r>
              <a:rPr lang="pt-BR" noProof="0" dirty="0" smtClean="0"/>
              <a:t>Considerações </a:t>
            </a:r>
            <a:r>
              <a:rPr lang="pt-BR" noProof="0" dirty="0" smtClean="0"/>
              <a:t>Hidrológicas </a:t>
            </a:r>
          </a:p>
          <a:p>
            <a:pPr eaLnBrk="1" hangingPunct="1">
              <a:spcBef>
                <a:spcPts val="0"/>
              </a:spcBef>
              <a:spcAft>
                <a:spcPts val="1200"/>
              </a:spcAft>
              <a:buSzPct val="75000"/>
              <a:buFont typeface="Arial" pitchFamily="34" charset="0"/>
              <a:buChar char="■"/>
              <a:defRPr/>
            </a:pPr>
            <a:r>
              <a:rPr lang="pt-BR" noProof="0" dirty="0" smtClean="0">
                <a:solidFill>
                  <a:srgbClr val="FF6600"/>
                </a:solidFill>
              </a:rPr>
              <a:t>Considerações Hidráulicas </a:t>
            </a:r>
          </a:p>
          <a:p>
            <a:pPr eaLnBrk="1" hangingPunct="1">
              <a:spcBef>
                <a:spcPts val="0"/>
              </a:spcBef>
              <a:spcAft>
                <a:spcPts val="1200"/>
              </a:spcAft>
              <a:buSzPct val="75000"/>
              <a:buFont typeface="Arial" pitchFamily="34" charset="0"/>
              <a:buChar char="■"/>
              <a:defRPr/>
            </a:pPr>
            <a:r>
              <a:rPr lang="pt-BR" noProof="0" dirty="0" smtClean="0"/>
              <a:t>Alternativas típicas usadas para corrigir deficiências</a:t>
            </a:r>
          </a:p>
          <a:p>
            <a:pPr eaLnBrk="1" hangingPunct="1">
              <a:spcBef>
                <a:spcPts val="0"/>
              </a:spcBef>
              <a:spcAft>
                <a:spcPts val="1200"/>
              </a:spcAft>
              <a:buSzPct val="75000"/>
              <a:buFont typeface="Arial" pitchFamily="34" charset="0"/>
              <a:buChar char="■"/>
              <a:defRPr/>
            </a:pPr>
            <a:r>
              <a:rPr lang="pt-BR" noProof="0" dirty="0" smtClean="0"/>
              <a:t>Centro de Produção de Modelagem Mapeamento e </a:t>
            </a:r>
            <a:r>
              <a:rPr lang="pt-BR" noProof="0" dirty="0" smtClean="0"/>
              <a:t>Consequências </a:t>
            </a:r>
            <a:r>
              <a:rPr lang="pt-BR" noProof="0" dirty="0" smtClean="0"/>
              <a:t>(MMC)</a:t>
            </a:r>
          </a:p>
          <a:p>
            <a:pPr eaLnBrk="1" hangingPunct="1">
              <a:spcBef>
                <a:spcPts val="0"/>
              </a:spcBef>
              <a:spcAft>
                <a:spcPts val="1200"/>
              </a:spcAft>
              <a:buSzPct val="75000"/>
              <a:buFont typeface="Arial" pitchFamily="34" charset="0"/>
              <a:buChar char="■"/>
              <a:defRPr/>
            </a:pPr>
            <a:endParaRPr lang="pt-BR" sz="3200" noProof="0" dirty="0" smtClean="0"/>
          </a:p>
          <a:p>
            <a:pPr eaLnBrk="1" hangingPunct="1">
              <a:lnSpc>
                <a:spcPct val="90000"/>
              </a:lnSpc>
              <a:buFontTx/>
              <a:buNone/>
              <a:defRPr/>
            </a:pPr>
            <a:endParaRPr lang="pt-BR" sz="3600" noProof="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0" y="274638"/>
            <a:ext cx="9144000" cy="792162"/>
          </a:xfrm>
        </p:spPr>
        <p:txBody>
          <a:bodyPr/>
          <a:lstStyle/>
          <a:p>
            <a:pPr algn="ctr" eaLnBrk="1" hangingPunct="1">
              <a:defRPr/>
            </a:pPr>
            <a:r>
              <a:rPr lang="pt-BR" b="1" noProof="0" smtClean="0"/>
              <a:t>Considerações Hidraúlicas</a:t>
            </a:r>
          </a:p>
        </p:txBody>
      </p:sp>
      <p:sp>
        <p:nvSpPr>
          <p:cNvPr id="547843" name="Rectangle 3"/>
          <p:cNvSpPr>
            <a:spLocks noGrp="1" noChangeArrowheads="1"/>
          </p:cNvSpPr>
          <p:nvPr>
            <p:ph idx="1"/>
          </p:nvPr>
        </p:nvSpPr>
        <p:spPr>
          <a:xfrm>
            <a:off x="381000" y="1066800"/>
            <a:ext cx="8229600" cy="1143000"/>
          </a:xfrm>
        </p:spPr>
        <p:txBody>
          <a:bodyPr/>
          <a:lstStyle/>
          <a:p>
            <a:pPr eaLnBrk="1" hangingPunct="1">
              <a:spcBef>
                <a:spcPts val="0"/>
              </a:spcBef>
              <a:spcAft>
                <a:spcPts val="900"/>
              </a:spcAft>
              <a:buSzPct val="75000"/>
              <a:buFont typeface="Arial" pitchFamily="34" charset="0"/>
              <a:buChar char="■"/>
              <a:defRPr/>
            </a:pPr>
            <a:r>
              <a:rPr lang="pt-BR" sz="3200" noProof="0" smtClean="0"/>
              <a:t>Componentes Hidráulicos</a:t>
            </a:r>
          </a:p>
          <a:p>
            <a:pPr eaLnBrk="1" hangingPunct="1">
              <a:spcBef>
                <a:spcPts val="0"/>
              </a:spcBef>
              <a:spcAft>
                <a:spcPts val="900"/>
              </a:spcAft>
              <a:buSzPct val="75000"/>
              <a:buFont typeface="Arial" pitchFamily="34" charset="0"/>
              <a:buChar char="■"/>
              <a:defRPr/>
            </a:pPr>
            <a:r>
              <a:rPr lang="pt-BR" sz="3200" noProof="0" smtClean="0"/>
              <a:t>Integridade </a:t>
            </a:r>
            <a:r>
              <a:rPr lang="pt-BR" noProof="0" smtClean="0"/>
              <a:t>Hidráulica</a:t>
            </a:r>
            <a:r>
              <a:rPr lang="pt-BR" sz="3200" noProof="0" smtClean="0"/>
              <a:t>!</a:t>
            </a:r>
          </a:p>
        </p:txBody>
      </p:sp>
      <p:sp>
        <p:nvSpPr>
          <p:cNvPr id="26628" name="Rectangle 4"/>
          <p:cNvSpPr>
            <a:spLocks noChangeArrowheads="1"/>
          </p:cNvSpPr>
          <p:nvPr/>
        </p:nvSpPr>
        <p:spPr bwMode="auto">
          <a:xfrm>
            <a:off x="3619500" y="2628900"/>
            <a:ext cx="9144000" cy="0"/>
          </a:xfrm>
          <a:prstGeom prst="rect">
            <a:avLst/>
          </a:prstGeom>
          <a:noFill/>
          <a:ln w="12700">
            <a:noFill/>
            <a:miter lim="800000"/>
            <a:headEnd/>
            <a:tailEnd/>
          </a:ln>
        </p:spPr>
        <p:txBody>
          <a:bodyPr>
            <a:spAutoFit/>
          </a:bodyPr>
          <a:lstStyle/>
          <a:p>
            <a:endParaRPr lang="en-US"/>
          </a:p>
        </p:txBody>
      </p:sp>
      <p:sp>
        <p:nvSpPr>
          <p:cNvPr id="26629" name="Rectangle 5"/>
          <p:cNvSpPr>
            <a:spLocks noChangeArrowheads="1"/>
          </p:cNvSpPr>
          <p:nvPr/>
        </p:nvSpPr>
        <p:spPr bwMode="auto">
          <a:xfrm>
            <a:off x="3619500" y="2628900"/>
            <a:ext cx="9144000" cy="0"/>
          </a:xfrm>
          <a:prstGeom prst="rect">
            <a:avLst/>
          </a:prstGeom>
          <a:noFill/>
          <a:ln w="12700">
            <a:noFill/>
            <a:miter lim="800000"/>
            <a:headEnd/>
            <a:tailEnd/>
          </a:ln>
        </p:spPr>
        <p:txBody>
          <a:bodyPr>
            <a:spAutoFit/>
          </a:bodyPr>
          <a:lstStyle/>
          <a:p>
            <a:endParaRPr lang="en-US"/>
          </a:p>
        </p:txBody>
      </p:sp>
      <p:pic>
        <p:nvPicPr>
          <p:cNvPr id="26630" name="Picture 6" descr="aerial view of Red Rock Reservoir"/>
          <p:cNvPicPr>
            <a:picLocks noChangeAspect="1" noChangeArrowheads="1"/>
          </p:cNvPicPr>
          <p:nvPr/>
        </p:nvPicPr>
        <p:blipFill>
          <a:blip r:embed="rId3" cstate="print"/>
          <a:srcRect/>
          <a:stretch>
            <a:fillRect/>
          </a:stretch>
        </p:blipFill>
        <p:spPr bwMode="auto">
          <a:xfrm>
            <a:off x="4572000" y="2514600"/>
            <a:ext cx="4191000" cy="2787650"/>
          </a:xfrm>
          <a:prstGeom prst="rect">
            <a:avLst/>
          </a:prstGeom>
          <a:noFill/>
          <a:ln w="9525">
            <a:noFill/>
            <a:miter lim="800000"/>
            <a:headEnd/>
            <a:tailEnd/>
          </a:ln>
        </p:spPr>
      </p:pic>
      <p:pic>
        <p:nvPicPr>
          <p:cNvPr id="26631" name="Picture 7" descr="Dam under construction - shows gates"/>
          <p:cNvPicPr>
            <a:picLocks noChangeAspect="1" noChangeArrowheads="1"/>
          </p:cNvPicPr>
          <p:nvPr/>
        </p:nvPicPr>
        <p:blipFill>
          <a:blip r:embed="rId4" r:link="rId5" cstate="print"/>
          <a:srcRect/>
          <a:stretch>
            <a:fillRect/>
          </a:stretch>
        </p:blipFill>
        <p:spPr bwMode="auto">
          <a:xfrm>
            <a:off x="304800" y="2286000"/>
            <a:ext cx="4114800" cy="3455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a:xfrm>
            <a:off x="0" y="152400"/>
            <a:ext cx="9144000" cy="914400"/>
          </a:xfrm>
        </p:spPr>
        <p:txBody>
          <a:bodyPr/>
          <a:lstStyle/>
          <a:p>
            <a:pPr algn="ctr" eaLnBrk="1" hangingPunct="1">
              <a:defRPr/>
            </a:pPr>
            <a:r>
              <a:rPr lang="pt-BR" b="1" noProof="0" smtClean="0"/>
              <a:t>Considerações Hidráulicas</a:t>
            </a:r>
          </a:p>
        </p:txBody>
      </p:sp>
      <p:sp>
        <p:nvSpPr>
          <p:cNvPr id="551939" name="Rectangle 3"/>
          <p:cNvSpPr>
            <a:spLocks noGrp="1" noChangeArrowheads="1"/>
          </p:cNvSpPr>
          <p:nvPr>
            <p:ph idx="1"/>
          </p:nvPr>
        </p:nvSpPr>
        <p:spPr>
          <a:xfrm>
            <a:off x="533400" y="990600"/>
            <a:ext cx="8229600" cy="4953000"/>
          </a:xfrm>
        </p:spPr>
        <p:txBody>
          <a:bodyPr/>
          <a:lstStyle/>
          <a:p>
            <a:pPr eaLnBrk="1" hangingPunct="1">
              <a:spcBef>
                <a:spcPts val="0"/>
              </a:spcBef>
              <a:spcAft>
                <a:spcPts val="300"/>
              </a:spcAft>
              <a:buSzPct val="75000"/>
              <a:buFont typeface="Arial" pitchFamily="34" charset="0"/>
              <a:buChar char="■"/>
              <a:defRPr/>
            </a:pPr>
            <a:r>
              <a:rPr lang="pt-BR" sz="2800" noProof="0" dirty="0" smtClean="0"/>
              <a:t>Comportas de Vertedouros</a:t>
            </a:r>
          </a:p>
          <a:p>
            <a:pPr marL="977900" lvl="1" indent="-342900" eaLnBrk="1" hangingPunct="1">
              <a:spcBef>
                <a:spcPts val="0"/>
              </a:spcBef>
              <a:spcAft>
                <a:spcPts val="900"/>
              </a:spcAft>
              <a:buSzPct val="100000"/>
              <a:buFont typeface="Arial" pitchFamily="34" charset="0"/>
              <a:buChar char="●"/>
              <a:defRPr/>
            </a:pPr>
            <a:r>
              <a:rPr lang="pt-BR" sz="2400" noProof="0" dirty="0" smtClean="0"/>
              <a:t>Elas são inspecionadas durante as inspeções periódicas?</a:t>
            </a:r>
          </a:p>
          <a:p>
            <a:pPr marL="977900" lvl="1" indent="-342900" eaLnBrk="1" hangingPunct="1">
              <a:spcBef>
                <a:spcPts val="0"/>
              </a:spcBef>
              <a:spcAft>
                <a:spcPts val="900"/>
              </a:spcAft>
              <a:buSzPct val="100000"/>
              <a:buFont typeface="Arial" pitchFamily="34" charset="0"/>
              <a:buChar char="●"/>
              <a:defRPr/>
            </a:pPr>
            <a:r>
              <a:rPr lang="pt-BR" sz="2400" noProof="0" dirty="0" smtClean="0"/>
              <a:t>Regulagens da Comporta: como sabemos que a comporta de fato tem abertura de 70cm</a:t>
            </a:r>
          </a:p>
          <a:p>
            <a:pPr marL="977900" lvl="1" indent="-342900" eaLnBrk="1" hangingPunct="1">
              <a:spcBef>
                <a:spcPts val="0"/>
              </a:spcBef>
              <a:spcAft>
                <a:spcPts val="900"/>
              </a:spcAft>
              <a:buSzPct val="100000"/>
              <a:buFont typeface="Arial" pitchFamily="34" charset="0"/>
              <a:buChar char="●"/>
              <a:defRPr/>
            </a:pPr>
            <a:r>
              <a:rPr lang="pt-BR" sz="2400" noProof="0" dirty="0" smtClean="0"/>
              <a:t>Operações noturnas </a:t>
            </a:r>
          </a:p>
          <a:p>
            <a:pPr marL="977900" lvl="1" indent="-342900" eaLnBrk="1" hangingPunct="1">
              <a:spcBef>
                <a:spcPts val="0"/>
              </a:spcBef>
              <a:spcAft>
                <a:spcPts val="900"/>
              </a:spcAft>
              <a:buSzPct val="100000"/>
              <a:buFont typeface="Arial" pitchFamily="34" charset="0"/>
              <a:buChar char="●"/>
              <a:defRPr/>
            </a:pPr>
            <a:r>
              <a:rPr lang="pt-BR" sz="2400" noProof="0" dirty="0" smtClean="0"/>
              <a:t>Você tem problemas de </a:t>
            </a:r>
            <a:r>
              <a:rPr lang="pt-BR" sz="2400" noProof="0" dirty="0" err="1" smtClean="0"/>
              <a:t>vórtex</a:t>
            </a:r>
            <a:r>
              <a:rPr lang="pt-BR" sz="2400" noProof="0" dirty="0" smtClean="0"/>
              <a:t> ou cavitação?</a:t>
            </a:r>
          </a:p>
          <a:p>
            <a:pPr marL="977900" lvl="1" indent="-342900" eaLnBrk="1" hangingPunct="1">
              <a:spcBef>
                <a:spcPts val="0"/>
              </a:spcBef>
              <a:spcAft>
                <a:spcPts val="900"/>
              </a:spcAft>
              <a:buSzPct val="100000"/>
              <a:buFont typeface="Arial" pitchFamily="34" charset="0"/>
              <a:buChar char="●"/>
              <a:defRPr/>
            </a:pPr>
            <a:r>
              <a:rPr lang="pt-BR" sz="2400" noProof="0" dirty="0" smtClean="0"/>
              <a:t>Você tem requisitos de padrões de vazão? (Estes podem causar erosão na bacia de dissipação)</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a:xfrm>
            <a:off x="0" y="274638"/>
            <a:ext cx="9144000" cy="792162"/>
          </a:xfrm>
        </p:spPr>
        <p:txBody>
          <a:bodyPr/>
          <a:lstStyle/>
          <a:p>
            <a:pPr algn="ctr" eaLnBrk="1" hangingPunct="1">
              <a:defRPr/>
            </a:pPr>
            <a:r>
              <a:rPr lang="pt-BR" b="1" noProof="0" smtClean="0"/>
              <a:t>Considerações Hidráulicas</a:t>
            </a:r>
          </a:p>
        </p:txBody>
      </p:sp>
      <p:sp>
        <p:nvSpPr>
          <p:cNvPr id="553987" name="Rectangle 3"/>
          <p:cNvSpPr>
            <a:spLocks noGrp="1" noChangeArrowheads="1"/>
          </p:cNvSpPr>
          <p:nvPr>
            <p:ph idx="1"/>
          </p:nvPr>
        </p:nvSpPr>
        <p:spPr>
          <a:xfrm>
            <a:off x="381000" y="1143000"/>
            <a:ext cx="8229600" cy="5257800"/>
          </a:xfrm>
        </p:spPr>
        <p:txBody>
          <a:bodyPr/>
          <a:lstStyle/>
          <a:p>
            <a:pPr eaLnBrk="1" hangingPunct="1">
              <a:spcBef>
                <a:spcPts val="0"/>
              </a:spcBef>
              <a:spcAft>
                <a:spcPts val="300"/>
              </a:spcAft>
              <a:buSzPct val="75000"/>
              <a:buFont typeface="Arial" pitchFamily="34" charset="0"/>
              <a:buChar char="■"/>
              <a:defRPr/>
            </a:pPr>
            <a:r>
              <a:rPr lang="pt-BR" sz="3200" noProof="0" dirty="0" smtClean="0"/>
              <a:t>Canal do </a:t>
            </a:r>
            <a:r>
              <a:rPr lang="pt-BR" sz="3200" noProof="0" dirty="0" err="1" smtClean="0"/>
              <a:t>Vertedouro</a:t>
            </a:r>
            <a:endParaRPr lang="pt-BR" sz="3200" noProof="0" dirty="0" smtClean="0"/>
          </a:p>
          <a:p>
            <a:pPr marL="977900" lvl="1" indent="-342900" eaLnBrk="1" hangingPunct="1">
              <a:spcBef>
                <a:spcPts val="0"/>
              </a:spcBef>
              <a:spcAft>
                <a:spcPts val="900"/>
              </a:spcAft>
              <a:buSzPct val="100000"/>
              <a:buFont typeface="Arial" pitchFamily="34" charset="0"/>
              <a:buChar char="●"/>
              <a:defRPr/>
            </a:pPr>
            <a:r>
              <a:rPr lang="pt-BR" sz="2800" noProof="0" dirty="0" smtClean="0"/>
              <a:t>Revestido (com </a:t>
            </a:r>
            <a:r>
              <a:rPr lang="pt-BR" sz="2800" noProof="0" dirty="0" smtClean="0"/>
              <a:t>concreto</a:t>
            </a:r>
            <a:r>
              <a:rPr lang="pt-BR" sz="2800" noProof="0" dirty="0" smtClean="0"/>
              <a:t>) </a:t>
            </a:r>
            <a:r>
              <a:rPr lang="pt-BR" noProof="0" dirty="0" smtClean="0"/>
              <a:t>ou não revestido</a:t>
            </a:r>
            <a:endParaRPr lang="pt-BR" sz="2800" noProof="0" dirty="0" smtClean="0"/>
          </a:p>
          <a:p>
            <a:pPr marL="977900" lvl="1" indent="-342900" eaLnBrk="1" hangingPunct="1">
              <a:spcBef>
                <a:spcPts val="0"/>
              </a:spcBef>
              <a:spcAft>
                <a:spcPts val="900"/>
              </a:spcAft>
              <a:buSzPct val="100000"/>
              <a:buFont typeface="Arial" pitchFamily="34" charset="0"/>
              <a:buChar char="●"/>
              <a:defRPr/>
            </a:pPr>
            <a:r>
              <a:rPr lang="pt-BR" sz="2800" noProof="0" dirty="0" smtClean="0"/>
              <a:t>Ação de ondas no final do canal </a:t>
            </a:r>
          </a:p>
          <a:p>
            <a:pPr marL="977900" lvl="1" indent="-342900" eaLnBrk="1" hangingPunct="1">
              <a:spcBef>
                <a:spcPts val="0"/>
              </a:spcBef>
              <a:spcAft>
                <a:spcPts val="900"/>
              </a:spcAft>
              <a:buSzPct val="100000"/>
              <a:buFont typeface="Arial" pitchFamily="34" charset="0"/>
              <a:buChar char="●"/>
              <a:defRPr/>
            </a:pPr>
            <a:r>
              <a:rPr lang="pt-BR" noProof="0" dirty="0" smtClean="0"/>
              <a:t>Ondas Cruzadas</a:t>
            </a:r>
            <a:endParaRPr lang="pt-BR" sz="2800" noProof="0" dirty="0" smtClean="0"/>
          </a:p>
          <a:p>
            <a:pPr marL="977900" lvl="1" indent="-342900" eaLnBrk="1" hangingPunct="1">
              <a:spcBef>
                <a:spcPts val="0"/>
              </a:spcBef>
              <a:spcAft>
                <a:spcPts val="900"/>
              </a:spcAft>
              <a:buSzPct val="100000"/>
              <a:buFont typeface="Arial" pitchFamily="34" charset="0"/>
              <a:buChar char="●"/>
              <a:defRPr/>
            </a:pPr>
            <a:r>
              <a:rPr lang="pt-BR" sz="2800" noProof="0" dirty="0" smtClean="0"/>
              <a:t>Problemas de erosão no canal </a:t>
            </a:r>
            <a:r>
              <a:rPr lang="pt-BR" sz="2800" noProof="0" dirty="0" smtClean="0"/>
              <a:t>(rugosidade aumentada)</a:t>
            </a:r>
            <a:endParaRPr lang="pt-BR" sz="2800" noProof="0" dirty="0" smtClean="0"/>
          </a:p>
          <a:p>
            <a:pPr marL="977900" lvl="1" indent="-342900" eaLnBrk="1" hangingPunct="1">
              <a:spcBef>
                <a:spcPts val="0"/>
              </a:spcBef>
              <a:spcAft>
                <a:spcPts val="900"/>
              </a:spcAft>
              <a:buSzPct val="100000"/>
              <a:buFont typeface="Arial" pitchFamily="34" charset="0"/>
              <a:buChar char="●"/>
              <a:defRPr/>
            </a:pPr>
            <a:r>
              <a:rPr lang="pt-BR" noProof="0" dirty="0" smtClean="0"/>
              <a:t>Problemas com Juntas</a:t>
            </a:r>
            <a:endParaRPr lang="pt-BR" sz="2800" noProof="0" dirty="0" smtClean="0"/>
          </a:p>
          <a:p>
            <a:pPr marL="977900" lvl="1" indent="-342900" eaLnBrk="1" hangingPunct="1">
              <a:spcBef>
                <a:spcPts val="0"/>
              </a:spcBef>
              <a:spcAft>
                <a:spcPts val="600"/>
              </a:spcAft>
              <a:buSzPct val="100000"/>
              <a:buFont typeface="Arial" pitchFamily="34" charset="0"/>
              <a:buChar char="●"/>
              <a:defRPr/>
            </a:pPr>
            <a:r>
              <a:rPr lang="pt-BR" sz="2800" noProof="0" dirty="0" smtClean="0"/>
              <a:t>A vegetação pode impedir</a:t>
            </a:r>
            <a:r>
              <a:rPr lang="pt-BR" noProof="0" dirty="0" smtClean="0"/>
              <a:t> fluxos</a:t>
            </a:r>
            <a:endParaRPr lang="pt-BR" sz="2800" noProof="0" dirty="0" smtClean="0"/>
          </a:p>
          <a:p>
            <a:pPr marL="1600200" lvl="2" indent="-393700" eaLnBrk="1" hangingPunct="1">
              <a:spcBef>
                <a:spcPts val="0"/>
              </a:spcBef>
              <a:spcAft>
                <a:spcPts val="300"/>
              </a:spcAft>
              <a:buFont typeface="Wingdings" pitchFamily="2" charset="2"/>
              <a:buChar char="Ø"/>
              <a:defRPr/>
            </a:pPr>
            <a:r>
              <a:rPr lang="pt-BR" noProof="0" dirty="0" smtClean="0"/>
              <a:t>Fluxos de lavagem, aspersão, remoção de vegetação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050"/>
          <p:cNvSpPr>
            <a:spLocks noGrp="1" noChangeArrowheads="1"/>
          </p:cNvSpPr>
          <p:nvPr>
            <p:ph type="title"/>
          </p:nvPr>
        </p:nvSpPr>
        <p:spPr/>
        <p:txBody>
          <a:bodyPr/>
          <a:lstStyle/>
          <a:p>
            <a:pPr algn="ctr" eaLnBrk="1" hangingPunct="1">
              <a:defRPr/>
            </a:pPr>
            <a:r>
              <a:rPr lang="pt-BR" b="1" noProof="0" smtClean="0"/>
              <a:t>Considerações Hidráulicas</a:t>
            </a:r>
          </a:p>
        </p:txBody>
      </p:sp>
      <p:sp>
        <p:nvSpPr>
          <p:cNvPr id="562179" name="Rectangle 2051"/>
          <p:cNvSpPr>
            <a:spLocks noGrp="1" noChangeArrowheads="1"/>
          </p:cNvSpPr>
          <p:nvPr>
            <p:ph idx="1"/>
          </p:nvPr>
        </p:nvSpPr>
        <p:spPr>
          <a:xfrm>
            <a:off x="457200" y="1676400"/>
            <a:ext cx="8229600" cy="4572000"/>
          </a:xfrm>
        </p:spPr>
        <p:txBody>
          <a:bodyPr/>
          <a:lstStyle/>
          <a:p>
            <a:pPr eaLnBrk="1" hangingPunct="1">
              <a:spcBef>
                <a:spcPts val="0"/>
              </a:spcBef>
              <a:spcAft>
                <a:spcPts val="300"/>
              </a:spcAft>
              <a:buSzPct val="75000"/>
              <a:buFont typeface="Arial" pitchFamily="34" charset="0"/>
              <a:buChar char="■"/>
              <a:defRPr/>
            </a:pPr>
            <a:r>
              <a:rPr lang="pt-BR" sz="2800" noProof="0" dirty="0" smtClean="0"/>
              <a:t>Bacia de Dissipação</a:t>
            </a:r>
          </a:p>
          <a:p>
            <a:pPr lvl="1" eaLnBrk="1" hangingPunct="1">
              <a:spcBef>
                <a:spcPts val="0"/>
              </a:spcBef>
              <a:spcAft>
                <a:spcPts val="900"/>
              </a:spcAft>
              <a:buSzPct val="100000"/>
              <a:buFont typeface="Arial" pitchFamily="34" charset="0"/>
              <a:buChar char="●"/>
              <a:defRPr/>
            </a:pPr>
            <a:r>
              <a:rPr lang="pt-BR" sz="2400" noProof="0" dirty="0" smtClean="0"/>
              <a:t>Problemas de erosão podem resultar na redução do nível a jusante, que reduz a dissipação de energia</a:t>
            </a:r>
          </a:p>
          <a:p>
            <a:pPr lvl="1" eaLnBrk="1" hangingPunct="1">
              <a:spcBef>
                <a:spcPts val="0"/>
              </a:spcBef>
              <a:spcAft>
                <a:spcPts val="900"/>
              </a:spcAft>
              <a:buSzPct val="100000"/>
              <a:buFont typeface="Arial" pitchFamily="34" charset="0"/>
              <a:buChar char="●"/>
              <a:defRPr/>
            </a:pPr>
            <a:r>
              <a:rPr lang="pt-BR" sz="2400" noProof="0" dirty="0" smtClean="0"/>
              <a:t>Problemas de erosão </a:t>
            </a:r>
            <a:r>
              <a:rPr lang="pt-BR" sz="2400" dirty="0" smtClean="0"/>
              <a:t>nos</a:t>
            </a:r>
            <a:r>
              <a:rPr lang="pt-BR" sz="2400" noProof="0" dirty="0" smtClean="0"/>
              <a:t> “</a:t>
            </a:r>
            <a:r>
              <a:rPr lang="pt-BR" sz="2400" noProof="0" dirty="0" err="1" smtClean="0"/>
              <a:t>baffle</a:t>
            </a:r>
            <a:r>
              <a:rPr lang="pt-BR" sz="2400" noProof="0" dirty="0" smtClean="0"/>
              <a:t> </a:t>
            </a:r>
            <a:r>
              <a:rPr lang="pt-BR" sz="2400" noProof="0" dirty="0" err="1" smtClean="0"/>
              <a:t>blocks</a:t>
            </a:r>
            <a:r>
              <a:rPr lang="pt-BR" sz="2400" noProof="0" dirty="0" smtClean="0"/>
              <a:t>”</a:t>
            </a:r>
          </a:p>
          <a:p>
            <a:pPr lvl="1" eaLnBrk="1" hangingPunct="1">
              <a:spcBef>
                <a:spcPts val="0"/>
              </a:spcBef>
              <a:spcAft>
                <a:spcPts val="900"/>
              </a:spcAft>
              <a:buSzPct val="100000"/>
              <a:buFont typeface="Arial" pitchFamily="34" charset="0"/>
              <a:buChar char="●"/>
              <a:defRPr/>
            </a:pPr>
            <a:r>
              <a:rPr lang="pt-BR" sz="2400" noProof="0" dirty="0" smtClean="0"/>
              <a:t>Problemas de erosão por de baixo no lado a jusante da bacia de dissipação</a:t>
            </a:r>
          </a:p>
          <a:p>
            <a:pPr lvl="1" eaLnBrk="1" hangingPunct="1">
              <a:spcBef>
                <a:spcPts val="0"/>
              </a:spcBef>
              <a:spcAft>
                <a:spcPts val="900"/>
              </a:spcAft>
              <a:buSzPct val="100000"/>
              <a:buFont typeface="Arial" pitchFamily="34" charset="0"/>
              <a:buChar char="●"/>
              <a:defRPr/>
            </a:pPr>
            <a:r>
              <a:rPr lang="pt-BR" sz="2400" noProof="0" dirty="0" smtClean="0"/>
              <a:t>Detritos (grandes rochas) na bacia podem causar problemas de erosão</a:t>
            </a:r>
          </a:p>
        </p:txBody>
      </p:sp>
      <p:sp>
        <p:nvSpPr>
          <p:cNvPr id="29700" name="Rectangle 2052"/>
          <p:cNvSpPr>
            <a:spLocks noChangeArrowheads="1"/>
          </p:cNvSpPr>
          <p:nvPr/>
        </p:nvSpPr>
        <p:spPr bwMode="auto">
          <a:xfrm>
            <a:off x="3619500" y="2628900"/>
            <a:ext cx="9144000" cy="0"/>
          </a:xfrm>
          <a:prstGeom prst="rect">
            <a:avLst/>
          </a:prstGeom>
          <a:noFill/>
          <a:ln w="12700">
            <a:noFill/>
            <a:miter lim="800000"/>
            <a:headEnd/>
            <a:tailEnd/>
          </a:ln>
        </p:spPr>
        <p:txBody>
          <a:bodyPr>
            <a:spAutoFit/>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304800"/>
            <a:ext cx="8229600" cy="1143000"/>
          </a:xfrm>
        </p:spPr>
        <p:txBody>
          <a:bodyPr/>
          <a:lstStyle/>
          <a:p>
            <a:r>
              <a:rPr lang="pt-BR" sz="3200" b="1" noProof="0" smtClean="0">
                <a:solidFill>
                  <a:srgbClr val="0033CC"/>
                </a:solidFill>
              </a:rPr>
              <a:t>Avaliação de Risco Operacional </a:t>
            </a:r>
            <a:br>
              <a:rPr lang="pt-BR" sz="3200" b="1" noProof="0" smtClean="0">
                <a:solidFill>
                  <a:srgbClr val="0033CC"/>
                </a:solidFill>
              </a:rPr>
            </a:br>
            <a:r>
              <a:rPr lang="pt-BR" sz="3200" b="1" noProof="0" smtClean="0">
                <a:solidFill>
                  <a:srgbClr val="0033CC"/>
                </a:solidFill>
              </a:rPr>
              <a:t>Evento de Enchente em março de 2010 BLN</a:t>
            </a:r>
            <a:endParaRPr lang="pt-BR" sz="2800" noProof="0" smtClean="0"/>
          </a:p>
        </p:txBody>
      </p:sp>
      <p:sp>
        <p:nvSpPr>
          <p:cNvPr id="6" name="Content Placeholder 5"/>
          <p:cNvSpPr>
            <a:spLocks noGrp="1"/>
          </p:cNvSpPr>
          <p:nvPr>
            <p:ph idx="1"/>
          </p:nvPr>
        </p:nvSpPr>
        <p:spPr/>
        <p:txBody>
          <a:bodyPr/>
          <a:lstStyle/>
          <a:p>
            <a:endParaRPr lang="en-US" dirty="0"/>
          </a:p>
        </p:txBody>
      </p:sp>
      <p:sp>
        <p:nvSpPr>
          <p:cNvPr id="11267" name="Rectangle 3"/>
          <p:cNvSpPr>
            <a:spLocks noChangeArrowheads="1"/>
          </p:cNvSpPr>
          <p:nvPr/>
        </p:nvSpPr>
        <p:spPr bwMode="auto">
          <a:xfrm>
            <a:off x="838200" y="1828800"/>
            <a:ext cx="5791200" cy="366713"/>
          </a:xfrm>
          <a:prstGeom prst="rect">
            <a:avLst/>
          </a:prstGeom>
          <a:noFill/>
          <a:ln w="9525">
            <a:noFill/>
            <a:miter lim="800000"/>
            <a:headEnd/>
            <a:tailEnd/>
          </a:ln>
        </p:spPr>
        <p:txBody>
          <a:bodyPr>
            <a:spAutoFit/>
          </a:bodyPr>
          <a:lstStyle/>
          <a:p>
            <a:r>
              <a:rPr lang="en-US"/>
              <a:t> </a:t>
            </a:r>
          </a:p>
        </p:txBody>
      </p:sp>
      <p:pic>
        <p:nvPicPr>
          <p:cNvPr id="11268" name="Picture 4" descr="Deans Camera 173"/>
          <p:cNvPicPr>
            <a:picLocks noChangeAspect="1" noChangeArrowheads="1"/>
          </p:cNvPicPr>
          <p:nvPr/>
        </p:nvPicPr>
        <p:blipFill>
          <a:blip r:embed="rId3" cstate="screen"/>
          <a:srcRect/>
          <a:stretch>
            <a:fillRect/>
          </a:stretch>
        </p:blipFill>
        <p:spPr bwMode="auto">
          <a:xfrm>
            <a:off x="1115616" y="1628800"/>
            <a:ext cx="6858000" cy="40311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ChangeArrowheads="1"/>
          </p:cNvSpPr>
          <p:nvPr>
            <p:ph type="title"/>
          </p:nvPr>
        </p:nvSpPr>
        <p:spPr>
          <a:xfrm>
            <a:off x="0" y="274638"/>
            <a:ext cx="9144000" cy="715962"/>
          </a:xfrm>
        </p:spPr>
        <p:txBody>
          <a:bodyPr/>
          <a:lstStyle/>
          <a:p>
            <a:pPr algn="ctr" eaLnBrk="1" hangingPunct="1">
              <a:defRPr/>
            </a:pPr>
            <a:r>
              <a:rPr lang="pt-BR" b="0" noProof="0" smtClean="0"/>
              <a:t>Considerações Hidráulicas</a:t>
            </a:r>
          </a:p>
        </p:txBody>
      </p:sp>
      <p:pic>
        <p:nvPicPr>
          <p:cNvPr id="30723" name="Picture 3" descr="tda3_small"/>
          <p:cNvPicPr>
            <a:picLocks noChangeAspect="1" noChangeArrowheads="1"/>
          </p:cNvPicPr>
          <p:nvPr/>
        </p:nvPicPr>
        <p:blipFill>
          <a:blip r:embed="rId3" cstate="print"/>
          <a:srcRect/>
          <a:stretch>
            <a:fillRect/>
          </a:stretch>
        </p:blipFill>
        <p:spPr bwMode="auto">
          <a:xfrm>
            <a:off x="990600" y="1143000"/>
            <a:ext cx="7239000" cy="4706276"/>
          </a:xfrm>
          <a:prstGeom prst="rect">
            <a:avLst/>
          </a:prstGeom>
          <a:noFill/>
          <a:ln w="9525">
            <a:noFill/>
            <a:miter lim="800000"/>
            <a:headEnd/>
            <a:tailEnd/>
          </a:ln>
        </p:spPr>
      </p:pic>
      <p:sp>
        <p:nvSpPr>
          <p:cNvPr id="30724" name="Text Box 4"/>
          <p:cNvSpPr txBox="1">
            <a:spLocks noChangeArrowheads="1"/>
          </p:cNvSpPr>
          <p:nvPr/>
        </p:nvSpPr>
        <p:spPr bwMode="auto">
          <a:xfrm>
            <a:off x="1371600" y="2286000"/>
            <a:ext cx="2438400" cy="400110"/>
          </a:xfrm>
          <a:prstGeom prst="rect">
            <a:avLst/>
          </a:prstGeom>
          <a:noFill/>
          <a:ln w="12700">
            <a:noFill/>
            <a:miter lim="800000"/>
            <a:headEnd/>
            <a:tailEnd/>
          </a:ln>
        </p:spPr>
        <p:txBody>
          <a:bodyPr>
            <a:spAutoFit/>
          </a:bodyPr>
          <a:lstStyle/>
          <a:p>
            <a:pPr algn="l">
              <a:spcBef>
                <a:spcPct val="50000"/>
              </a:spcBef>
            </a:pPr>
            <a:r>
              <a:rPr lang="en-US" sz="2000" dirty="0" smtClean="0">
                <a:solidFill>
                  <a:schemeClr val="bg1"/>
                </a:solidFill>
                <a:latin typeface="Times New Roman" pitchFamily="18" charset="0"/>
              </a:rPr>
              <a:t>A </a:t>
            </a:r>
            <a:r>
              <a:rPr lang="en-US" sz="2000" dirty="0" err="1" smtClean="0">
                <a:solidFill>
                  <a:schemeClr val="bg1"/>
                </a:solidFill>
                <a:latin typeface="Times New Roman" pitchFamily="18" charset="0"/>
              </a:rPr>
              <a:t>Barragem</a:t>
            </a:r>
            <a:r>
              <a:rPr lang="en-US" sz="2000" dirty="0" smtClean="0">
                <a:solidFill>
                  <a:schemeClr val="bg1"/>
                </a:solidFill>
                <a:latin typeface="Times New Roman" pitchFamily="18" charset="0"/>
              </a:rPr>
              <a:t> </a:t>
            </a:r>
            <a:r>
              <a:rPr lang="en-US" sz="2000" dirty="0" err="1" smtClean="0">
                <a:solidFill>
                  <a:schemeClr val="bg1"/>
                </a:solidFill>
                <a:latin typeface="Times New Roman" pitchFamily="18" charset="0"/>
              </a:rPr>
              <a:t>Dalles</a:t>
            </a:r>
            <a:endParaRPr lang="en-US" sz="2000" dirty="0">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050"/>
          <p:cNvSpPr>
            <a:spLocks noGrp="1" noChangeArrowheads="1"/>
          </p:cNvSpPr>
          <p:nvPr>
            <p:ph type="title"/>
          </p:nvPr>
        </p:nvSpPr>
        <p:spPr/>
        <p:txBody>
          <a:bodyPr/>
          <a:lstStyle/>
          <a:p>
            <a:pPr algn="ctr" eaLnBrk="1" hangingPunct="1">
              <a:defRPr/>
            </a:pPr>
            <a:r>
              <a:rPr lang="pt-BR" b="1" noProof="0" smtClean="0"/>
              <a:t>Considerações Hidráulicas</a:t>
            </a:r>
          </a:p>
        </p:txBody>
      </p:sp>
      <p:sp>
        <p:nvSpPr>
          <p:cNvPr id="566275" name="Rectangle 2051"/>
          <p:cNvSpPr>
            <a:spLocks noGrp="1" noChangeArrowheads="1"/>
          </p:cNvSpPr>
          <p:nvPr>
            <p:ph idx="1"/>
          </p:nvPr>
        </p:nvSpPr>
        <p:spPr>
          <a:xfrm>
            <a:off x="381000" y="1295400"/>
            <a:ext cx="8229600" cy="4495800"/>
          </a:xfrm>
        </p:spPr>
        <p:txBody>
          <a:bodyPr/>
          <a:lstStyle/>
          <a:p>
            <a:pPr eaLnBrk="1" hangingPunct="1">
              <a:spcBef>
                <a:spcPts val="0"/>
              </a:spcBef>
              <a:spcAft>
                <a:spcPts val="600"/>
              </a:spcAft>
              <a:buSzPct val="75000"/>
              <a:buFont typeface="Arial" pitchFamily="34" charset="0"/>
              <a:buChar char="■"/>
              <a:defRPr/>
            </a:pPr>
            <a:r>
              <a:rPr lang="pt-BR" sz="3200" noProof="0" dirty="0" smtClean="0"/>
              <a:t>Regulação de saídas</a:t>
            </a:r>
          </a:p>
          <a:p>
            <a:pPr marL="977900" lvl="1" indent="-342900" eaLnBrk="1" hangingPunct="1">
              <a:spcBef>
                <a:spcPts val="0"/>
              </a:spcBef>
              <a:spcAft>
                <a:spcPts val="1200"/>
              </a:spcAft>
              <a:buSzPct val="100000"/>
              <a:buFont typeface="Arial" pitchFamily="34" charset="0"/>
              <a:buChar char="●"/>
              <a:defRPr/>
            </a:pPr>
            <a:r>
              <a:rPr lang="pt-BR" sz="2800" noProof="0" dirty="0" smtClean="0"/>
              <a:t>Cavitação pode causar problemas</a:t>
            </a:r>
          </a:p>
          <a:p>
            <a:pPr marL="977900" lvl="1" indent="-342900" eaLnBrk="1" hangingPunct="1">
              <a:spcBef>
                <a:spcPts val="0"/>
              </a:spcBef>
              <a:spcAft>
                <a:spcPts val="1200"/>
              </a:spcAft>
              <a:buSzPct val="100000"/>
              <a:buFont typeface="Arial" pitchFamily="34" charset="0"/>
              <a:buChar char="●"/>
              <a:defRPr/>
            </a:pPr>
            <a:r>
              <a:rPr lang="pt-BR" sz="2800" noProof="0" dirty="0" smtClean="0"/>
              <a:t>Requisitos mínimos </a:t>
            </a:r>
            <a:r>
              <a:rPr lang="pt-BR" noProof="0" dirty="0" smtClean="0"/>
              <a:t>e máximos de vazão</a:t>
            </a:r>
            <a:endParaRPr lang="pt-BR" sz="2800" noProof="0" dirty="0" smtClean="0"/>
          </a:p>
          <a:p>
            <a:pPr marL="977900" lvl="1" indent="-342900" eaLnBrk="1" hangingPunct="1">
              <a:spcBef>
                <a:spcPts val="0"/>
              </a:spcBef>
              <a:spcAft>
                <a:spcPts val="1200"/>
              </a:spcAft>
              <a:buSzPct val="100000"/>
              <a:buFont typeface="Arial" pitchFamily="34" charset="0"/>
              <a:buChar char="●"/>
              <a:defRPr/>
            </a:pPr>
            <a:r>
              <a:rPr lang="pt-BR" sz="2800" noProof="0" dirty="0" smtClean="0"/>
              <a:t>Zonas de </a:t>
            </a:r>
            <a:r>
              <a:rPr lang="pt-BR" noProof="0" dirty="0" smtClean="0"/>
              <a:t>transição </a:t>
            </a:r>
            <a:r>
              <a:rPr lang="pt-BR" sz="2800" noProof="0" dirty="0" smtClean="0"/>
              <a:t>(zonas </a:t>
            </a:r>
            <a:r>
              <a:rPr lang="pt-BR" noProof="0" dirty="0" smtClean="0"/>
              <a:t>turbulentas</a:t>
            </a:r>
            <a:r>
              <a:rPr lang="pt-BR" sz="2800" noProof="0" dirty="0" smtClean="0"/>
              <a:t>)</a:t>
            </a:r>
          </a:p>
          <a:p>
            <a:pPr marL="977900" lvl="1" indent="-342900" eaLnBrk="1" hangingPunct="1">
              <a:spcBef>
                <a:spcPts val="0"/>
              </a:spcBef>
              <a:spcAft>
                <a:spcPts val="1200"/>
              </a:spcAft>
              <a:buSzPct val="100000"/>
              <a:buFont typeface="Arial" pitchFamily="34" charset="0"/>
              <a:buChar char="●"/>
              <a:defRPr/>
            </a:pPr>
            <a:r>
              <a:rPr lang="pt-BR" sz="2800" noProof="0" dirty="0" smtClean="0"/>
              <a:t>Problemas de aço quebradiço em projetos mais antigos, problemas com condutos forçados </a:t>
            </a:r>
          </a:p>
          <a:p>
            <a:pPr marL="977900" lvl="1" indent="-342900" eaLnBrk="1" hangingPunct="1">
              <a:spcBef>
                <a:spcPts val="0"/>
              </a:spcBef>
              <a:spcAft>
                <a:spcPts val="1200"/>
              </a:spcAft>
              <a:buSzPct val="100000"/>
              <a:buFont typeface="Arial" pitchFamily="34" charset="0"/>
              <a:buChar char="●"/>
              <a:defRPr/>
            </a:pPr>
            <a:r>
              <a:rPr lang="pt-BR" sz="2800" noProof="0" dirty="0" smtClean="0"/>
              <a:t>Problemas na entrada, sedimentos e grade de lixo</a:t>
            </a:r>
          </a:p>
          <a:p>
            <a:pPr marL="1835150" lvl="3" indent="-342900">
              <a:spcBef>
                <a:spcPts val="0"/>
              </a:spcBef>
              <a:spcAft>
                <a:spcPts val="1200"/>
              </a:spcAft>
              <a:buSzPct val="100000"/>
              <a:buFont typeface="Arial" pitchFamily="34" charset="0"/>
              <a:buChar char="●"/>
              <a:defRPr/>
            </a:pPr>
            <a:r>
              <a:rPr lang="pt-BR" sz="2000" noProof="0" dirty="0" smtClean="0"/>
              <a:t>Controle de </a:t>
            </a:r>
            <a:r>
              <a:rPr lang="pt-BR" dirty="0" smtClean="0"/>
              <a:t>Operações e temperatura</a:t>
            </a:r>
            <a:endParaRPr lang="pt-BR" sz="2000" noProof="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3074"/>
          <p:cNvSpPr>
            <a:spLocks noGrp="1" noChangeArrowheads="1"/>
          </p:cNvSpPr>
          <p:nvPr>
            <p:ph type="title"/>
          </p:nvPr>
        </p:nvSpPr>
        <p:spPr>
          <a:xfrm>
            <a:off x="0" y="274638"/>
            <a:ext cx="9144000" cy="944562"/>
          </a:xfrm>
        </p:spPr>
        <p:txBody>
          <a:bodyPr/>
          <a:lstStyle/>
          <a:p>
            <a:pPr algn="ctr" eaLnBrk="1" hangingPunct="1">
              <a:defRPr/>
            </a:pPr>
            <a:r>
              <a:rPr lang="pt-BR" b="1" noProof="0" smtClean="0"/>
              <a:t>Considerações Hidráulicas</a:t>
            </a:r>
          </a:p>
        </p:txBody>
      </p:sp>
      <p:pic>
        <p:nvPicPr>
          <p:cNvPr id="32771" name="Picture 3075" descr="folsom_gate"/>
          <p:cNvPicPr>
            <a:picLocks noChangeAspect="1" noChangeArrowheads="1"/>
          </p:cNvPicPr>
          <p:nvPr/>
        </p:nvPicPr>
        <p:blipFill>
          <a:blip r:embed="rId3" cstate="print"/>
          <a:srcRect/>
          <a:stretch>
            <a:fillRect/>
          </a:stretch>
        </p:blipFill>
        <p:spPr bwMode="auto">
          <a:xfrm>
            <a:off x="3581400" y="1143000"/>
            <a:ext cx="5410200" cy="3589338"/>
          </a:xfrm>
          <a:prstGeom prst="rect">
            <a:avLst/>
          </a:prstGeom>
          <a:ln>
            <a:noFill/>
          </a:ln>
          <a:effectLst>
            <a:outerShdw blurRad="292100" dist="139700" dir="2700000" algn="tl" rotWithShape="0">
              <a:srgbClr val="333333">
                <a:alpha val="65000"/>
              </a:srgbClr>
            </a:outerShdw>
          </a:effectLst>
        </p:spPr>
      </p:pic>
      <p:grpSp>
        <p:nvGrpSpPr>
          <p:cNvPr id="2" name="Group 3076"/>
          <p:cNvGrpSpPr>
            <a:grpSpLocks/>
          </p:cNvGrpSpPr>
          <p:nvPr/>
        </p:nvGrpSpPr>
        <p:grpSpPr bwMode="auto">
          <a:xfrm>
            <a:off x="2541588" y="2743200"/>
            <a:ext cx="4062412" cy="1371600"/>
            <a:chOff x="0" y="0"/>
            <a:chExt cx="2559" cy="864"/>
          </a:xfrm>
        </p:grpSpPr>
        <p:sp>
          <p:nvSpPr>
            <p:cNvPr id="32776" name="Rectangle 3077"/>
            <p:cNvSpPr>
              <a:spLocks noChangeArrowheads="1"/>
            </p:cNvSpPr>
            <p:nvPr/>
          </p:nvSpPr>
          <p:spPr bwMode="auto">
            <a:xfrm>
              <a:off x="0" y="0"/>
              <a:ext cx="0" cy="0"/>
            </a:xfrm>
            <a:prstGeom prst="rect">
              <a:avLst/>
            </a:prstGeom>
            <a:noFill/>
            <a:ln w="12700">
              <a:noFill/>
              <a:miter lim="800000"/>
              <a:headEnd/>
              <a:tailEnd/>
            </a:ln>
          </p:spPr>
          <p:txBody>
            <a:bodyPr>
              <a:spAutoFit/>
            </a:bodyPr>
            <a:lstStyle/>
            <a:p>
              <a:endParaRPr lang="en-US"/>
            </a:p>
          </p:txBody>
        </p:sp>
        <p:sp>
          <p:nvSpPr>
            <p:cNvPr id="32777" name="Rectangle 3078"/>
            <p:cNvSpPr>
              <a:spLocks noChangeArrowheads="1"/>
            </p:cNvSpPr>
            <p:nvPr/>
          </p:nvSpPr>
          <p:spPr bwMode="auto">
            <a:xfrm>
              <a:off x="0" y="0"/>
              <a:ext cx="2559" cy="864"/>
            </a:xfrm>
            <a:prstGeom prst="rect">
              <a:avLst/>
            </a:prstGeom>
            <a:noFill/>
            <a:ln w="12700">
              <a:noFill/>
              <a:miter lim="800000"/>
              <a:headEnd/>
              <a:tailEnd/>
            </a:ln>
          </p:spPr>
          <p:txBody>
            <a:bodyPr anchor="b"/>
            <a:lstStyle/>
            <a:p>
              <a:pPr algn="ctr"/>
              <a:r>
                <a:rPr lang="en-US" sz="1200" b="0">
                  <a:latin typeface="Times New Roman" pitchFamily="18" charset="0"/>
                  <a:hlinkClick r:id="rId4"/>
                </a:rPr>
                <a:t>  </a:t>
              </a:r>
              <a:r>
                <a:rPr lang="en-US" sz="7200" b="0">
                  <a:latin typeface="Times New Roman" pitchFamily="18" charset="0"/>
                </a:rPr>
                <a:t> </a:t>
              </a:r>
              <a:r>
                <a:rPr lang="en-US" sz="1200" b="0">
                  <a:latin typeface="Times New Roman" pitchFamily="18" charset="0"/>
                </a:rPr>
                <a:t>                                             </a:t>
              </a:r>
              <a:endParaRPr lang="en-US" sz="1100" b="0">
                <a:latin typeface="Times New Roman" pitchFamily="18" charset="0"/>
              </a:endParaRPr>
            </a:p>
            <a:p>
              <a:pPr algn="ctr"/>
              <a:endParaRPr lang="en-US" sz="1200" b="0">
                <a:latin typeface="Times New Roman" pitchFamily="18" charset="0"/>
              </a:endParaRPr>
            </a:p>
          </p:txBody>
        </p:sp>
      </p:grpSp>
      <p:sp>
        <p:nvSpPr>
          <p:cNvPr id="32773" name="Rectangle 3079"/>
          <p:cNvSpPr>
            <a:spLocks noChangeArrowheads="1"/>
          </p:cNvSpPr>
          <p:nvPr/>
        </p:nvSpPr>
        <p:spPr bwMode="auto">
          <a:xfrm>
            <a:off x="688975" y="2074863"/>
            <a:ext cx="9144000" cy="0"/>
          </a:xfrm>
          <a:prstGeom prst="rect">
            <a:avLst/>
          </a:prstGeom>
          <a:noFill/>
          <a:ln w="12700">
            <a:noFill/>
            <a:miter lim="800000"/>
            <a:headEnd/>
            <a:tailEnd/>
          </a:ln>
        </p:spPr>
        <p:txBody>
          <a:bodyPr>
            <a:spAutoFit/>
          </a:bodyPr>
          <a:lstStyle/>
          <a:p>
            <a:endParaRPr lang="en-US"/>
          </a:p>
        </p:txBody>
      </p:sp>
      <p:pic>
        <p:nvPicPr>
          <p:cNvPr id="32774" name="Picture 3080" descr="Picture of Folsom Dam"/>
          <p:cNvPicPr>
            <a:picLocks noChangeAspect="1" noChangeArrowheads="1"/>
          </p:cNvPicPr>
          <p:nvPr/>
        </p:nvPicPr>
        <p:blipFill>
          <a:blip r:embed="rId5" cstate="print"/>
          <a:srcRect/>
          <a:stretch>
            <a:fillRect/>
          </a:stretch>
        </p:blipFill>
        <p:spPr bwMode="auto">
          <a:xfrm>
            <a:off x="228600" y="2667000"/>
            <a:ext cx="4724400" cy="3091952"/>
          </a:xfrm>
          <a:prstGeom prst="rect">
            <a:avLst/>
          </a:prstGeom>
          <a:ln>
            <a:noFill/>
          </a:ln>
          <a:effectLst>
            <a:outerShdw blurRad="292100" dist="139700" dir="2700000" algn="tl" rotWithShape="0">
              <a:srgbClr val="333333">
                <a:alpha val="65000"/>
              </a:srgbClr>
            </a:outerShdw>
          </a:effectLst>
        </p:spPr>
      </p:pic>
      <p:sp>
        <p:nvSpPr>
          <p:cNvPr id="32775" name="Text Box 3081"/>
          <p:cNvSpPr txBox="1">
            <a:spLocks noChangeArrowheads="1"/>
          </p:cNvSpPr>
          <p:nvPr/>
        </p:nvSpPr>
        <p:spPr bwMode="auto">
          <a:xfrm>
            <a:off x="5727405" y="5105400"/>
            <a:ext cx="2767605" cy="954107"/>
          </a:xfrm>
          <a:prstGeom prst="rect">
            <a:avLst/>
          </a:prstGeom>
          <a:noFill/>
          <a:ln w="12700">
            <a:noFill/>
            <a:miter lim="800000"/>
            <a:headEnd/>
            <a:tailEnd/>
          </a:ln>
        </p:spPr>
        <p:txBody>
          <a:bodyPr wrap="none">
            <a:spAutoFit/>
          </a:bodyPr>
          <a:lstStyle/>
          <a:p>
            <a:pPr algn="ctr"/>
            <a:r>
              <a:rPr lang="en-US" sz="2800" b="0" dirty="0" err="1" smtClean="0">
                <a:latin typeface="Times New Roman" pitchFamily="18" charset="0"/>
              </a:rPr>
              <a:t>Barragem</a:t>
            </a:r>
            <a:r>
              <a:rPr lang="en-US" sz="2800" b="0" dirty="0" smtClean="0">
                <a:latin typeface="Times New Roman" pitchFamily="18" charset="0"/>
              </a:rPr>
              <a:t> Folsom</a:t>
            </a:r>
            <a:endParaRPr lang="en-US" sz="2800" b="0" dirty="0">
              <a:latin typeface="Times New Roman" pitchFamily="18" charset="0"/>
            </a:endParaRPr>
          </a:p>
          <a:p>
            <a:pPr algn="ctr"/>
            <a:r>
              <a:rPr lang="en-US" sz="2800" dirty="0" err="1" smtClean="0">
                <a:latin typeface="Times New Roman" pitchFamily="18" charset="0"/>
              </a:rPr>
              <a:t>Julho</a:t>
            </a:r>
            <a:r>
              <a:rPr lang="en-US" sz="2800" dirty="0" smtClean="0">
                <a:latin typeface="Times New Roman" pitchFamily="18" charset="0"/>
              </a:rPr>
              <a:t> de</a:t>
            </a:r>
            <a:r>
              <a:rPr lang="en-US" sz="2800" b="0" dirty="0" smtClean="0">
                <a:latin typeface="Times New Roman" pitchFamily="18" charset="0"/>
              </a:rPr>
              <a:t> </a:t>
            </a:r>
            <a:r>
              <a:rPr lang="en-US" sz="2800" b="0" dirty="0">
                <a:latin typeface="Times New Roman" pitchFamily="18" charset="0"/>
              </a:rPr>
              <a:t>1995</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a:xfrm>
            <a:off x="0" y="274638"/>
            <a:ext cx="9144000" cy="868362"/>
          </a:xfrm>
        </p:spPr>
        <p:txBody>
          <a:bodyPr/>
          <a:lstStyle/>
          <a:p>
            <a:pPr algn="ctr" eaLnBrk="1" hangingPunct="1">
              <a:defRPr/>
            </a:pPr>
            <a:r>
              <a:rPr lang="pt-BR" sz="4000" b="1" noProof="0" dirty="0" smtClean="0"/>
              <a:t>Identificação de Problemas de Segurança de Barragens</a:t>
            </a:r>
          </a:p>
        </p:txBody>
      </p:sp>
      <p:sp>
        <p:nvSpPr>
          <p:cNvPr id="541699" name="Rectangle 3"/>
          <p:cNvSpPr>
            <a:spLocks noGrp="1" noChangeArrowheads="1"/>
          </p:cNvSpPr>
          <p:nvPr>
            <p:ph idx="1"/>
          </p:nvPr>
        </p:nvSpPr>
        <p:spPr>
          <a:xfrm>
            <a:off x="533400" y="1371600"/>
            <a:ext cx="8229600" cy="4191000"/>
          </a:xfrm>
        </p:spPr>
        <p:txBody>
          <a:bodyPr/>
          <a:lstStyle/>
          <a:p>
            <a:pPr eaLnBrk="1" hangingPunct="1">
              <a:spcBef>
                <a:spcPts val="0"/>
              </a:spcBef>
              <a:spcAft>
                <a:spcPts val="1200"/>
              </a:spcAft>
              <a:buSzPct val="75000"/>
              <a:buFont typeface="Arial" pitchFamily="34" charset="0"/>
              <a:buChar char="■"/>
              <a:defRPr/>
            </a:pPr>
            <a:r>
              <a:rPr lang="pt-BR" sz="2000" noProof="0" dirty="0" smtClean="0"/>
              <a:t>64% das Barragens do </a:t>
            </a:r>
            <a:r>
              <a:rPr lang="pt-BR" sz="2000" noProof="0" dirty="0" err="1" smtClean="0"/>
              <a:t>Corps</a:t>
            </a:r>
            <a:r>
              <a:rPr lang="pt-BR" sz="2000" noProof="0" dirty="0" smtClean="0"/>
              <a:t> </a:t>
            </a:r>
            <a:r>
              <a:rPr lang="pt-BR" sz="2000" noProof="0" dirty="0" smtClean="0"/>
              <a:t>têm mais de 30 anos de idade</a:t>
            </a:r>
          </a:p>
          <a:p>
            <a:pPr eaLnBrk="1" hangingPunct="1">
              <a:spcBef>
                <a:spcPts val="0"/>
              </a:spcBef>
              <a:spcAft>
                <a:spcPts val="1200"/>
              </a:spcAft>
              <a:buSzPct val="75000"/>
              <a:buFont typeface="Arial" pitchFamily="34" charset="0"/>
              <a:buChar char="■"/>
              <a:defRPr/>
            </a:pPr>
            <a:r>
              <a:rPr lang="pt-BR" sz="2000" noProof="0" dirty="0" smtClean="0"/>
              <a:t>28% já alcançaram ou ultrapassaram sua vida útil (economicamente) conforme projeto de 50 anos</a:t>
            </a:r>
          </a:p>
          <a:p>
            <a:pPr eaLnBrk="1" hangingPunct="1">
              <a:spcBef>
                <a:spcPts val="0"/>
              </a:spcBef>
              <a:spcAft>
                <a:spcPts val="1200"/>
              </a:spcAft>
              <a:buSzPct val="75000"/>
              <a:buFont typeface="Arial" pitchFamily="34" charset="0"/>
              <a:buChar char="■"/>
              <a:defRPr/>
            </a:pPr>
            <a:r>
              <a:rPr lang="pt-BR" sz="2000" noProof="0" dirty="0" smtClean="0"/>
              <a:t>11% (65) das barragens do </a:t>
            </a:r>
            <a:r>
              <a:rPr lang="pt-BR" sz="2000" noProof="0" dirty="0" err="1" smtClean="0"/>
              <a:t>Corps</a:t>
            </a:r>
            <a:r>
              <a:rPr lang="pt-BR" sz="2000" noProof="0" dirty="0" smtClean="0"/>
              <a:t> foram identificadas como sendo deficientes em termos hidrológicos ou sísmicos, com base em metodologias e critérios atuais  </a:t>
            </a:r>
          </a:p>
          <a:p>
            <a:pPr eaLnBrk="1" hangingPunct="1">
              <a:spcBef>
                <a:spcPts val="0"/>
              </a:spcBef>
              <a:spcAft>
                <a:spcPts val="1200"/>
              </a:spcAft>
              <a:buSzPct val="75000"/>
              <a:buFont typeface="Arial" pitchFamily="34" charset="0"/>
              <a:buChar char="■"/>
              <a:defRPr/>
            </a:pPr>
            <a:r>
              <a:rPr lang="pt-BR" sz="2000" noProof="0" dirty="0" smtClean="0"/>
              <a:t>Muitos não são testados em termos de condições plenas do reservatório </a:t>
            </a:r>
          </a:p>
          <a:p>
            <a:pPr eaLnBrk="1" hangingPunct="1">
              <a:spcBef>
                <a:spcPts val="0"/>
              </a:spcBef>
              <a:spcAft>
                <a:spcPts val="1200"/>
              </a:spcAft>
              <a:buSzPct val="75000"/>
              <a:buFont typeface="Arial" pitchFamily="34" charset="0"/>
              <a:buChar char="■"/>
              <a:defRPr/>
            </a:pPr>
            <a:r>
              <a:rPr lang="pt-BR" sz="2000" noProof="0" dirty="0" smtClean="0"/>
              <a:t>O custo de consertar estas deficiência é estimado em bilhões de dólares </a:t>
            </a:r>
          </a:p>
        </p:txBody>
      </p:sp>
      <p:sp>
        <p:nvSpPr>
          <p:cNvPr id="9220" name="Text Box 5"/>
          <p:cNvSpPr txBox="1">
            <a:spLocks noChangeArrowheads="1"/>
          </p:cNvSpPr>
          <p:nvPr/>
        </p:nvSpPr>
        <p:spPr bwMode="auto">
          <a:xfrm>
            <a:off x="3657600" y="6400800"/>
            <a:ext cx="184150" cy="228600"/>
          </a:xfrm>
          <a:prstGeom prst="rect">
            <a:avLst/>
          </a:prstGeom>
          <a:noFill/>
          <a:ln w="12700">
            <a:noFill/>
            <a:miter lim="800000"/>
            <a:headEnd/>
            <a:tailEnd/>
          </a:ln>
        </p:spPr>
        <p:txBody>
          <a:bodyPr wrap="none">
            <a:spAutoFit/>
          </a:bodyPr>
          <a:lstStyle/>
          <a:p>
            <a:pPr algn="ctr"/>
            <a:endParaRPr lang="en-US" sz="900" b="0">
              <a:latin typeface="Times New Roman" pitchFamily="18" charset="0"/>
            </a:endParaRPr>
          </a:p>
        </p:txBody>
      </p:sp>
      <p:sp>
        <p:nvSpPr>
          <p:cNvPr id="541702" name="Text Box 6"/>
          <p:cNvSpPr txBox="1">
            <a:spLocks noChangeArrowheads="1"/>
          </p:cNvSpPr>
          <p:nvPr/>
        </p:nvSpPr>
        <p:spPr bwMode="auto">
          <a:xfrm>
            <a:off x="609600" y="6491287"/>
            <a:ext cx="8001000" cy="366713"/>
          </a:xfrm>
          <a:prstGeom prst="rect">
            <a:avLst/>
          </a:prstGeom>
          <a:noFill/>
          <a:ln w="9525">
            <a:noFill/>
            <a:miter lim="800000"/>
            <a:headEnd/>
            <a:tailEnd/>
          </a:ln>
          <a:effectLst/>
        </p:spPr>
        <p:txBody>
          <a:bodyPr>
            <a:spAutoFit/>
          </a:bodyPr>
          <a:lstStyle/>
          <a:p>
            <a:pPr algn="ctr" eaLnBrk="1" hangingPunct="1">
              <a:spcBef>
                <a:spcPct val="20000"/>
              </a:spcBef>
              <a:buClr>
                <a:schemeClr val="hlink"/>
              </a:buClr>
              <a:buSzPct val="120000"/>
              <a:defRPr/>
            </a:pPr>
            <a:r>
              <a:rPr lang="en-US" sz="1800" b="0" dirty="0">
                <a:solidFill>
                  <a:srgbClr val="FF9900"/>
                </a:solidFill>
              </a:rPr>
              <a:t>Source: USACE Risk Analysis for Dam Safety Research Unit (2001)</a:t>
            </a:r>
            <a:endParaRPr lang="en-US" dirty="0">
              <a:solidFill>
                <a:srgbClr val="FF99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228600"/>
            <a:ext cx="4818063" cy="5638800"/>
            <a:chOff x="288" y="285"/>
            <a:chExt cx="3035" cy="3903"/>
          </a:xfrm>
        </p:grpSpPr>
        <p:pic>
          <p:nvPicPr>
            <p:cNvPr id="33797" name="Picture 3" descr="YES GCLSW1983"/>
            <p:cNvPicPr>
              <a:picLocks noChangeAspect="1" noChangeArrowheads="1"/>
            </p:cNvPicPr>
            <p:nvPr/>
          </p:nvPicPr>
          <p:blipFill>
            <a:blip r:embed="rId3" cstate="print"/>
            <a:srcRect/>
            <a:stretch>
              <a:fillRect/>
            </a:stretch>
          </p:blipFill>
          <p:spPr bwMode="auto">
            <a:xfrm>
              <a:off x="288" y="285"/>
              <a:ext cx="3035" cy="3891"/>
            </a:xfrm>
            <a:prstGeom prst="rect">
              <a:avLst/>
            </a:prstGeom>
            <a:noFill/>
            <a:ln w="9525">
              <a:noFill/>
              <a:miter lim="800000"/>
              <a:headEnd/>
              <a:tailEnd/>
            </a:ln>
          </p:spPr>
        </p:pic>
        <p:sp>
          <p:nvSpPr>
            <p:cNvPr id="33798" name="Rectangle 4"/>
            <p:cNvSpPr>
              <a:spLocks noChangeArrowheads="1"/>
            </p:cNvSpPr>
            <p:nvPr/>
          </p:nvSpPr>
          <p:spPr bwMode="auto">
            <a:xfrm>
              <a:off x="336" y="3960"/>
              <a:ext cx="2976" cy="228"/>
            </a:xfrm>
            <a:prstGeom prst="rect">
              <a:avLst/>
            </a:prstGeom>
            <a:solidFill>
              <a:srgbClr val="C0C0C0"/>
            </a:solidFill>
            <a:ln w="12700">
              <a:noFill/>
              <a:miter lim="800000"/>
              <a:headEnd/>
              <a:tailEnd/>
            </a:ln>
          </p:spPr>
          <p:txBody>
            <a:bodyPr wrap="none" anchor="ctr"/>
            <a:lstStyle/>
            <a:p>
              <a:endParaRPr lang="en-US"/>
            </a:p>
          </p:txBody>
        </p:sp>
      </p:grpSp>
      <p:sp>
        <p:nvSpPr>
          <p:cNvPr id="33795" name="Text Box 5"/>
          <p:cNvSpPr txBox="1">
            <a:spLocks noChangeArrowheads="1"/>
          </p:cNvSpPr>
          <p:nvPr/>
        </p:nvSpPr>
        <p:spPr bwMode="auto">
          <a:xfrm>
            <a:off x="5638800" y="2209800"/>
            <a:ext cx="3276600" cy="2862322"/>
          </a:xfrm>
          <a:prstGeom prst="rect">
            <a:avLst/>
          </a:prstGeom>
          <a:noFill/>
          <a:ln w="12700">
            <a:noFill/>
            <a:miter lim="800000"/>
            <a:headEnd/>
            <a:tailEnd/>
          </a:ln>
        </p:spPr>
        <p:txBody>
          <a:bodyPr wrap="square">
            <a:spAutoFit/>
          </a:bodyPr>
          <a:lstStyle/>
          <a:p>
            <a:pPr algn="l">
              <a:spcBef>
                <a:spcPct val="50000"/>
              </a:spcBef>
            </a:pPr>
            <a:r>
              <a:rPr lang="en-US" sz="2400" dirty="0" err="1" smtClean="0">
                <a:latin typeface="Times New Roman" pitchFamily="18" charset="0"/>
                <a:cs typeface="Times New Roman" pitchFamily="18" charset="0"/>
              </a:rPr>
              <a:t>Barragem</a:t>
            </a:r>
            <a:r>
              <a:rPr lang="en-US" sz="2400" dirty="0" smtClean="0">
                <a:latin typeface="Times New Roman" pitchFamily="18" charset="0"/>
                <a:cs typeface="Times New Roman" pitchFamily="18" charset="0"/>
              </a:rPr>
              <a:t> Glen Canyon,   </a:t>
            </a:r>
            <a:r>
              <a:rPr lang="en-US" sz="2400" dirty="0" err="1" smtClean="0">
                <a:latin typeface="Times New Roman" pitchFamily="18" charset="0"/>
                <a:cs typeface="Times New Roman" pitchFamily="18" charset="0"/>
              </a:rPr>
              <a:t>túnel</a:t>
            </a:r>
            <a:r>
              <a:rPr lang="en-US" sz="2400" dirty="0" smtClean="0">
                <a:latin typeface="Times New Roman" pitchFamily="18" charset="0"/>
                <a:cs typeface="Times New Roman" pitchFamily="18" charset="0"/>
              </a:rPr>
              <a:t> de </a:t>
            </a:r>
            <a:r>
              <a:rPr lang="en-US" sz="2400" dirty="0" err="1" smtClean="0">
                <a:latin typeface="Times New Roman" pitchFamily="18" charset="0"/>
                <a:cs typeface="Times New Roman" pitchFamily="18" charset="0"/>
              </a:rPr>
              <a:t>vertedouro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esquerdo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Setembro</a:t>
            </a:r>
            <a:r>
              <a:rPr lang="en-US" sz="2400" dirty="0" smtClean="0">
                <a:latin typeface="Times New Roman" pitchFamily="18" charset="0"/>
                <a:cs typeface="Times New Roman" pitchFamily="18" charset="0"/>
              </a:rPr>
              <a:t> de </a:t>
            </a:r>
            <a:r>
              <a:rPr lang="en-US" sz="2400" dirty="0">
                <a:latin typeface="Times New Roman" pitchFamily="18" charset="0"/>
                <a:cs typeface="Times New Roman" pitchFamily="18" charset="0"/>
              </a:rPr>
              <a:t>1983.</a:t>
            </a:r>
          </a:p>
          <a:p>
            <a:pPr algn="l">
              <a:spcBef>
                <a:spcPct val="50000"/>
              </a:spcBef>
            </a:pPr>
            <a:r>
              <a:rPr lang="en-US" sz="2400" dirty="0" smtClean="0">
                <a:latin typeface="Times New Roman" pitchFamily="18" charset="0"/>
                <a:cs typeface="Times New Roman" pitchFamily="18" charset="0"/>
              </a:rPr>
              <a:t>O  “</a:t>
            </a:r>
            <a:r>
              <a:rPr lang="en-US" sz="2400" dirty="0" err="1" smtClean="0">
                <a:latin typeface="Times New Roman" pitchFamily="18" charset="0"/>
                <a:cs typeface="Times New Roman" pitchFamily="18" charset="0"/>
              </a:rPr>
              <a:t>grande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buraco</a:t>
            </a:r>
            <a:r>
              <a:rPr lang="en-US" sz="2400" dirty="0" smtClean="0">
                <a:latin typeface="Times New Roman" pitchFamily="18" charset="0"/>
                <a:cs typeface="Times New Roman" pitchFamily="18" charset="0"/>
              </a:rPr>
              <a:t>” no </a:t>
            </a:r>
            <a:r>
              <a:rPr lang="en-US" sz="2400" dirty="0" err="1" smtClean="0">
                <a:latin typeface="Times New Roman" pitchFamily="18" charset="0"/>
                <a:cs typeface="Times New Roman" pitchFamily="18" charset="0"/>
              </a:rPr>
              <a:t>vertedouro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foi</a:t>
            </a:r>
            <a:r>
              <a:rPr lang="en-US" sz="2400" dirty="0" smtClean="0">
                <a:latin typeface="Times New Roman" pitchFamily="18" charset="0"/>
                <a:cs typeface="Times New Roman" pitchFamily="18" charset="0"/>
              </a:rPr>
              <a:t> de 11 metros de </a:t>
            </a:r>
            <a:r>
              <a:rPr lang="en-US" sz="2400" dirty="0" err="1" smtClean="0">
                <a:latin typeface="Times New Roman" pitchFamily="18" charset="0"/>
                <a:cs typeface="Times New Roman" pitchFamily="18" charset="0"/>
              </a:rPr>
              <a:t>profundidade</a:t>
            </a:r>
            <a:r>
              <a:rPr lang="en-US" sz="2400" dirty="0" smtClean="0">
                <a:latin typeface="Times New Roman" pitchFamily="18" charset="0"/>
                <a:cs typeface="Times New Roman" pitchFamily="18" charset="0"/>
              </a:rPr>
              <a:t>.</a:t>
            </a:r>
            <a:endParaRPr lang="en-US" sz="2400" b="0" dirty="0">
              <a:latin typeface="Times New Roman" pitchFamily="18" charset="0"/>
            </a:endParaRPr>
          </a:p>
        </p:txBody>
      </p:sp>
      <p:sp>
        <p:nvSpPr>
          <p:cNvPr id="560134" name="Rectangle 6"/>
          <p:cNvSpPr>
            <a:spLocks noGrp="1" noChangeArrowheads="1"/>
          </p:cNvSpPr>
          <p:nvPr>
            <p:ph type="title"/>
          </p:nvPr>
        </p:nvSpPr>
        <p:spPr>
          <a:xfrm>
            <a:off x="5562600" y="274638"/>
            <a:ext cx="3581400" cy="1477962"/>
          </a:xfrm>
        </p:spPr>
        <p:txBody>
          <a:bodyPr/>
          <a:lstStyle/>
          <a:p>
            <a:pPr algn="ctr" eaLnBrk="1" hangingPunct="1">
              <a:defRPr/>
            </a:pPr>
            <a:r>
              <a:rPr lang="pt-BR" sz="3600" b="1" noProof="0" smtClean="0"/>
              <a:t>Erosão na Barragem Glen Canyon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0" y="274638"/>
            <a:ext cx="9144000" cy="715962"/>
          </a:xfrm>
        </p:spPr>
        <p:txBody>
          <a:bodyPr/>
          <a:lstStyle/>
          <a:p>
            <a:pPr algn="ctr" eaLnBrk="1" hangingPunct="1">
              <a:defRPr/>
            </a:pPr>
            <a:r>
              <a:rPr lang="pt-BR" sz="3600" b="1" noProof="0" smtClean="0"/>
              <a:t>Cavitação Na Eclusa de Navegação John Day Nav</a:t>
            </a:r>
          </a:p>
        </p:txBody>
      </p:sp>
      <p:pic>
        <p:nvPicPr>
          <p:cNvPr id="34819" name="Picture 3" descr="YES Cavitation Lateral 2nd DS 1st Port South Upstream"/>
          <p:cNvPicPr>
            <a:picLocks noChangeAspect="1" noChangeArrowheads="1"/>
          </p:cNvPicPr>
          <p:nvPr/>
        </p:nvPicPr>
        <p:blipFill>
          <a:blip r:embed="rId3" cstate="print"/>
          <a:srcRect/>
          <a:stretch>
            <a:fillRect/>
          </a:stretch>
        </p:blipFill>
        <p:spPr bwMode="auto">
          <a:xfrm>
            <a:off x="1752600" y="1066800"/>
            <a:ext cx="5867400" cy="46423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5843"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5844"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5845"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5846" name="Rectangle 6"/>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5847" name="Rectangle 7"/>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74472" name="Rectangle 8"/>
          <p:cNvSpPr>
            <a:spLocks noGrp="1" noChangeArrowheads="1"/>
          </p:cNvSpPr>
          <p:nvPr>
            <p:ph type="title"/>
          </p:nvPr>
        </p:nvSpPr>
        <p:spPr/>
        <p:txBody>
          <a:bodyPr lIns="92075" tIns="46038" rIns="92075" bIns="46038"/>
          <a:lstStyle/>
          <a:p>
            <a:pPr algn="ctr" eaLnBrk="1" hangingPunct="1">
              <a:defRPr/>
            </a:pPr>
            <a:r>
              <a:rPr lang="pt-BR" sz="4000" b="1" noProof="0" smtClean="0"/>
              <a:t>Erosão no Vertedouro: Tuttle Canyon</a:t>
            </a:r>
          </a:p>
        </p:txBody>
      </p:sp>
      <p:pic>
        <p:nvPicPr>
          <p:cNvPr id="35849" name="Picture 9"/>
          <p:cNvPicPr>
            <a:picLocks noGrp="1" noChangeArrowheads="1"/>
          </p:cNvPicPr>
          <p:nvPr>
            <p:ph idx="1"/>
          </p:nvPr>
        </p:nvPicPr>
        <p:blipFill>
          <a:blip r:embed="rId3" cstate="print"/>
          <a:stretch>
            <a:fillRect/>
          </a:stretch>
        </p:blipFill>
        <p:spPr>
          <a:xfrm>
            <a:off x="4876800" y="1981200"/>
            <a:ext cx="3806503" cy="2578224"/>
          </a:xfrm>
          <a:noFill/>
        </p:spPr>
      </p:pic>
      <p:sp>
        <p:nvSpPr>
          <p:cNvPr id="35850" name="Line 10"/>
          <p:cNvSpPr>
            <a:spLocks noChangeShapeType="1"/>
          </p:cNvSpPr>
          <p:nvPr/>
        </p:nvSpPr>
        <p:spPr bwMode="auto">
          <a:xfrm>
            <a:off x="3810000" y="3352800"/>
            <a:ext cx="0" cy="547688"/>
          </a:xfrm>
          <a:prstGeom prst="line">
            <a:avLst/>
          </a:prstGeom>
          <a:noFill/>
          <a:ln w="76200">
            <a:solidFill>
              <a:srgbClr val="FF0000"/>
            </a:solidFill>
            <a:round/>
            <a:headEnd/>
            <a:tailEnd/>
          </a:ln>
        </p:spPr>
        <p:txBody>
          <a:bodyPr wrap="none" anchor="ctr"/>
          <a:lstStyle/>
          <a:p>
            <a:endParaRPr lang="en-US"/>
          </a:p>
        </p:txBody>
      </p:sp>
      <p:sp>
        <p:nvSpPr>
          <p:cNvPr id="35852" name="Text Box 12"/>
          <p:cNvSpPr txBox="1">
            <a:spLocks noChangeArrowheads="1"/>
          </p:cNvSpPr>
          <p:nvPr/>
        </p:nvSpPr>
        <p:spPr bwMode="auto">
          <a:xfrm>
            <a:off x="5181600" y="5486400"/>
            <a:ext cx="2819400" cy="762000"/>
          </a:xfrm>
          <a:prstGeom prst="rect">
            <a:avLst/>
          </a:prstGeom>
          <a:noFill/>
          <a:ln w="9525">
            <a:noFill/>
            <a:miter lim="800000"/>
            <a:headEnd/>
            <a:tailEnd/>
          </a:ln>
        </p:spPr>
        <p:txBody>
          <a:bodyPr>
            <a:spAutoFit/>
          </a:bodyPr>
          <a:lstStyle/>
          <a:p>
            <a:pPr algn="ctr"/>
            <a:endParaRPr lang="en-US"/>
          </a:p>
        </p:txBody>
      </p:sp>
      <p:sp>
        <p:nvSpPr>
          <p:cNvPr id="35853" name="Text Box 13"/>
          <p:cNvSpPr txBox="1">
            <a:spLocks noChangeArrowheads="1"/>
          </p:cNvSpPr>
          <p:nvPr/>
        </p:nvSpPr>
        <p:spPr bwMode="auto">
          <a:xfrm>
            <a:off x="5105400" y="5486400"/>
            <a:ext cx="2895600" cy="762000"/>
          </a:xfrm>
          <a:prstGeom prst="rect">
            <a:avLst/>
          </a:prstGeom>
          <a:noFill/>
          <a:ln w="9525">
            <a:noFill/>
            <a:miter lim="800000"/>
            <a:headEnd/>
            <a:tailEnd/>
          </a:ln>
        </p:spPr>
        <p:txBody>
          <a:bodyPr>
            <a:spAutoFit/>
          </a:bodyPr>
          <a:lstStyle/>
          <a:p>
            <a:pPr algn="ctr">
              <a:spcBef>
                <a:spcPct val="50000"/>
              </a:spcBef>
            </a:pPr>
            <a:endParaRPr lang="en-US"/>
          </a:p>
        </p:txBody>
      </p:sp>
      <p:sp>
        <p:nvSpPr>
          <p:cNvPr id="35854" name="Text Box 14"/>
          <p:cNvSpPr txBox="1">
            <a:spLocks noChangeArrowheads="1"/>
          </p:cNvSpPr>
          <p:nvPr/>
        </p:nvSpPr>
        <p:spPr bwMode="auto">
          <a:xfrm>
            <a:off x="3048000" y="5257800"/>
            <a:ext cx="2438400" cy="779462"/>
          </a:xfrm>
          <a:prstGeom prst="rect">
            <a:avLst/>
          </a:prstGeom>
          <a:solidFill>
            <a:srgbClr val="FFFFFF"/>
          </a:solidFill>
          <a:ln w="9525">
            <a:noFill/>
            <a:miter lim="800000"/>
            <a:headEnd/>
            <a:tailEnd/>
          </a:ln>
        </p:spPr>
        <p:txBody>
          <a:bodyPr>
            <a:spAutoFit/>
          </a:bodyPr>
          <a:lstStyle/>
          <a:p>
            <a:pPr algn="ctr">
              <a:spcBef>
                <a:spcPct val="50000"/>
              </a:spcBef>
            </a:pPr>
            <a:r>
              <a:rPr lang="en-US" sz="1800" dirty="0">
                <a:solidFill>
                  <a:srgbClr val="000000"/>
                </a:solidFill>
              </a:rPr>
              <a:t>Tuttle Canyon</a:t>
            </a:r>
          </a:p>
          <a:p>
            <a:pPr algn="ctr">
              <a:spcBef>
                <a:spcPct val="50000"/>
              </a:spcBef>
            </a:pPr>
            <a:r>
              <a:rPr lang="en-US" sz="1800" dirty="0">
                <a:solidFill>
                  <a:srgbClr val="000000"/>
                </a:solidFill>
              </a:rPr>
              <a:t>Manhattan KS</a:t>
            </a:r>
          </a:p>
        </p:txBody>
      </p:sp>
      <p:pic>
        <p:nvPicPr>
          <p:cNvPr id="35855" name="Picture 15"/>
          <p:cNvPicPr>
            <a:picLocks noChangeAspect="1" noChangeArrowheads="1"/>
          </p:cNvPicPr>
          <p:nvPr/>
        </p:nvPicPr>
        <p:blipFill>
          <a:blip r:embed="rId4" cstate="print"/>
          <a:srcRect/>
          <a:stretch>
            <a:fillRect/>
          </a:stretch>
        </p:blipFill>
        <p:spPr bwMode="auto">
          <a:xfrm>
            <a:off x="533400" y="1676400"/>
            <a:ext cx="3962400" cy="3068638"/>
          </a:xfrm>
          <a:prstGeom prst="rect">
            <a:avLst/>
          </a:prstGeom>
          <a:noFill/>
          <a:ln w="9525">
            <a:noFill/>
            <a:miter lim="800000"/>
            <a:headEnd/>
            <a:tailEnd/>
          </a:ln>
        </p:spPr>
      </p:pic>
    </p:spTree>
  </p:cSld>
  <p:clrMapOvr>
    <a:masterClrMapping/>
  </p:clrMapOvr>
  <p:transition spd="med">
    <p:pull dir="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1026"/>
          <p:cNvSpPr>
            <a:spLocks noGrp="1" noChangeArrowheads="1"/>
          </p:cNvSpPr>
          <p:nvPr>
            <p:ph type="title"/>
          </p:nvPr>
        </p:nvSpPr>
        <p:spPr>
          <a:xfrm>
            <a:off x="0" y="274638"/>
            <a:ext cx="9144000" cy="868362"/>
          </a:xfrm>
        </p:spPr>
        <p:txBody>
          <a:bodyPr/>
          <a:lstStyle/>
          <a:p>
            <a:pPr algn="ctr" eaLnBrk="1" hangingPunct="1">
              <a:defRPr/>
            </a:pPr>
            <a:r>
              <a:rPr lang="pt-BR" sz="4000" b="1" noProof="0" smtClean="0"/>
              <a:t>Avaliação Hidráulica </a:t>
            </a:r>
          </a:p>
        </p:txBody>
      </p:sp>
      <p:pic>
        <p:nvPicPr>
          <p:cNvPr id="36868" name="Picture 1028" descr="TD-15"/>
          <p:cNvPicPr>
            <a:picLocks noGrp="1" noChangeAspect="1" noChangeArrowheads="1"/>
          </p:cNvPicPr>
          <p:nvPr>
            <p:ph idx="1"/>
          </p:nvPr>
        </p:nvPicPr>
        <p:blipFill>
          <a:blip r:embed="rId3" cstate="print"/>
          <a:stretch>
            <a:fillRect/>
          </a:stretch>
        </p:blipFill>
        <p:spPr>
          <a:xfrm>
            <a:off x="4267200" y="1619250"/>
            <a:ext cx="4495800" cy="3848100"/>
          </a:xfrm>
          <a:noFill/>
        </p:spPr>
      </p:pic>
      <p:sp>
        <p:nvSpPr>
          <p:cNvPr id="716803" name="Rectangle 1027"/>
          <p:cNvSpPr>
            <a:spLocks noGrp="1" noChangeArrowheads="1"/>
          </p:cNvSpPr>
          <p:nvPr>
            <p:ph type="body" sz="half" idx="4294967295"/>
          </p:nvPr>
        </p:nvSpPr>
        <p:spPr>
          <a:xfrm>
            <a:off x="304800" y="1066800"/>
            <a:ext cx="3886200" cy="3886200"/>
          </a:xfrm>
        </p:spPr>
        <p:txBody>
          <a:bodyPr lIns="90488" tIns="44450" rIns="90488" bIns="44450"/>
          <a:lstStyle/>
          <a:p>
            <a:pPr eaLnBrk="1" hangingPunct="1">
              <a:spcBef>
                <a:spcPts val="0"/>
              </a:spcBef>
              <a:spcAft>
                <a:spcPts val="1200"/>
              </a:spcAft>
              <a:defRPr/>
            </a:pPr>
            <a:r>
              <a:rPr lang="pt-BR" sz="2800" noProof="0" smtClean="0"/>
              <a:t>Parâmetros de Ruptura</a:t>
            </a:r>
          </a:p>
          <a:p>
            <a:pPr eaLnBrk="1" hangingPunct="1">
              <a:spcBef>
                <a:spcPts val="0"/>
              </a:spcBef>
              <a:spcAft>
                <a:spcPts val="1200"/>
              </a:spcAft>
              <a:defRPr/>
            </a:pPr>
            <a:r>
              <a:rPr lang="pt-BR" sz="2800" noProof="0" smtClean="0"/>
              <a:t>Inundação</a:t>
            </a:r>
          </a:p>
          <a:p>
            <a:pPr eaLnBrk="1" hangingPunct="1">
              <a:spcBef>
                <a:spcPts val="0"/>
              </a:spcBef>
              <a:spcAft>
                <a:spcPts val="1200"/>
              </a:spcAft>
              <a:defRPr/>
            </a:pPr>
            <a:r>
              <a:rPr lang="pt-BR" sz="2800" noProof="0" smtClean="0"/>
              <a:t>Tempo de passagem da onda de enchente</a:t>
            </a:r>
          </a:p>
          <a:p>
            <a:pPr eaLnBrk="1" hangingPunct="1">
              <a:spcBef>
                <a:spcPts val="0"/>
              </a:spcBef>
              <a:spcAft>
                <a:spcPts val="1200"/>
              </a:spcAft>
              <a:defRPr/>
            </a:pPr>
            <a:r>
              <a:rPr lang="pt-BR" sz="2800" noProof="0" smtClean="0"/>
              <a:t>Tempo de aviso</a:t>
            </a:r>
          </a:p>
          <a:p>
            <a:pPr eaLnBrk="1" hangingPunct="1">
              <a:spcBef>
                <a:spcPts val="0"/>
              </a:spcBef>
              <a:spcAft>
                <a:spcPts val="1200"/>
              </a:spcAft>
              <a:defRPr/>
            </a:pPr>
            <a:r>
              <a:rPr lang="pt-BR" sz="2800" noProof="0" smtClean="0"/>
              <a:t>População em risco</a:t>
            </a:r>
          </a:p>
          <a:p>
            <a:pPr eaLnBrk="1" hangingPunct="1">
              <a:spcBef>
                <a:spcPts val="0"/>
              </a:spcBef>
              <a:spcAft>
                <a:spcPts val="1200"/>
              </a:spcAft>
              <a:defRPr/>
            </a:pPr>
            <a:r>
              <a:rPr lang="pt-BR" sz="2800" noProof="0" smtClean="0"/>
              <a:t>Mortes</a:t>
            </a:r>
          </a:p>
        </p:txBody>
      </p:sp>
    </p:spTree>
  </p:cSld>
  <p:clrMapOvr>
    <a:masterClrMapping/>
  </p:clrMapOvr>
  <p:transition>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p:txBody>
          <a:bodyPr/>
          <a:lstStyle/>
          <a:p>
            <a:pPr algn="ctr" eaLnBrk="1" hangingPunct="1">
              <a:defRPr/>
            </a:pPr>
            <a:r>
              <a:rPr lang="pt-BR" sz="4000" noProof="0" smtClean="0"/>
              <a:t>Avaliação de Efeitos a Jusante</a:t>
            </a:r>
          </a:p>
        </p:txBody>
      </p:sp>
      <p:sp>
        <p:nvSpPr>
          <p:cNvPr id="686083" name="Rectangle 3"/>
          <p:cNvSpPr>
            <a:spLocks noGrp="1" noChangeArrowheads="1"/>
          </p:cNvSpPr>
          <p:nvPr>
            <p:ph idx="1"/>
          </p:nvPr>
        </p:nvSpPr>
        <p:spPr>
          <a:xfrm>
            <a:off x="457200" y="1600200"/>
            <a:ext cx="8229600" cy="4114800"/>
          </a:xfrm>
        </p:spPr>
        <p:txBody>
          <a:bodyPr lIns="90488" tIns="44450" rIns="90488" bIns="44450"/>
          <a:lstStyle/>
          <a:p>
            <a:pPr eaLnBrk="1" hangingPunct="1">
              <a:spcBef>
                <a:spcPts val="0"/>
              </a:spcBef>
              <a:spcAft>
                <a:spcPts val="1200"/>
              </a:spcAft>
              <a:buSzPct val="75000"/>
              <a:buFont typeface="Arial" pitchFamily="34" charset="0"/>
              <a:buChar char="■"/>
              <a:defRPr/>
            </a:pPr>
            <a:r>
              <a:rPr lang="pt-BR" sz="3200" noProof="0" dirty="0" smtClean="0"/>
              <a:t>Descarga </a:t>
            </a:r>
          </a:p>
          <a:p>
            <a:pPr eaLnBrk="1" hangingPunct="1">
              <a:spcBef>
                <a:spcPts val="0"/>
              </a:spcBef>
              <a:spcAft>
                <a:spcPts val="1200"/>
              </a:spcAft>
              <a:buSzPct val="75000"/>
              <a:buFont typeface="Arial" pitchFamily="34" charset="0"/>
              <a:buChar char="■"/>
              <a:defRPr/>
            </a:pPr>
            <a:r>
              <a:rPr lang="pt-BR" sz="3200" noProof="0" dirty="0" smtClean="0"/>
              <a:t>Geometria do canal </a:t>
            </a:r>
          </a:p>
          <a:p>
            <a:pPr eaLnBrk="1" hangingPunct="1">
              <a:spcBef>
                <a:spcPts val="0"/>
              </a:spcBef>
              <a:spcAft>
                <a:spcPts val="1200"/>
              </a:spcAft>
              <a:buSzPct val="75000"/>
              <a:buFont typeface="Arial" pitchFamily="34" charset="0"/>
              <a:buChar char="■"/>
              <a:defRPr/>
            </a:pPr>
            <a:r>
              <a:rPr lang="pt-BR" sz="3200" noProof="0" dirty="0" smtClean="0"/>
              <a:t>Rugosidade  (</a:t>
            </a:r>
            <a:r>
              <a:rPr lang="pt-BR" noProof="0" dirty="0" smtClean="0"/>
              <a:t>n de </a:t>
            </a:r>
            <a:r>
              <a:rPr lang="pt-BR" sz="3200" noProof="0" dirty="0" err="1" smtClean="0"/>
              <a:t>Manning</a:t>
            </a:r>
            <a:r>
              <a:rPr lang="pt-BR" sz="3200" noProof="0" dirty="0" smtClean="0"/>
              <a:t>)</a:t>
            </a:r>
          </a:p>
          <a:p>
            <a:pPr eaLnBrk="1" hangingPunct="1">
              <a:spcBef>
                <a:spcPts val="0"/>
              </a:spcBef>
              <a:spcAft>
                <a:spcPts val="1200"/>
              </a:spcAft>
              <a:buSzPct val="75000"/>
              <a:buFont typeface="Arial" pitchFamily="34" charset="0"/>
              <a:buChar char="■"/>
              <a:defRPr/>
            </a:pPr>
            <a:r>
              <a:rPr lang="pt-BR" noProof="0" dirty="0" smtClean="0"/>
              <a:t>Estruturas </a:t>
            </a:r>
            <a:r>
              <a:rPr lang="pt-BR" sz="3200" noProof="0" dirty="0" smtClean="0"/>
              <a:t>(pontes, barragens, diques)</a:t>
            </a:r>
          </a:p>
          <a:p>
            <a:pPr eaLnBrk="1" hangingPunct="1">
              <a:spcBef>
                <a:spcPts val="0"/>
              </a:spcBef>
              <a:spcAft>
                <a:spcPts val="300"/>
              </a:spcAft>
              <a:buSzPct val="75000"/>
              <a:buFont typeface="Arial" pitchFamily="34" charset="0"/>
              <a:buChar char="■"/>
              <a:defRPr/>
            </a:pPr>
            <a:r>
              <a:rPr lang="pt-BR" sz="3200" noProof="0" dirty="0" smtClean="0"/>
              <a:t>Perfis de super</a:t>
            </a:r>
            <a:r>
              <a:rPr lang="pt-BR" noProof="0" dirty="0" smtClean="0"/>
              <a:t>fícies d’água </a:t>
            </a:r>
            <a:r>
              <a:rPr lang="pt-BR" sz="3200" noProof="0" dirty="0" smtClean="0"/>
              <a:t>e mapas de inundação </a:t>
            </a:r>
          </a:p>
          <a:p>
            <a:pPr marL="914400" lvl="1" indent="-342900" eaLnBrk="1" hangingPunct="1">
              <a:spcBef>
                <a:spcPts val="0"/>
              </a:spcBef>
              <a:spcAft>
                <a:spcPts val="900"/>
              </a:spcAft>
              <a:buSzPct val="100000"/>
              <a:buFont typeface="Arial" pitchFamily="34" charset="0"/>
              <a:buChar char="●"/>
              <a:defRPr/>
            </a:pPr>
            <a:r>
              <a:rPr lang="pt-BR" sz="2800" noProof="0" dirty="0" smtClean="0"/>
              <a:t>Comparação com condições naturais</a:t>
            </a:r>
          </a:p>
        </p:txBody>
      </p:sp>
    </p:spTree>
  </p:cSld>
  <p:clrMapOvr>
    <a:masterClrMapping/>
  </p:clrMapOvr>
  <p:transition>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a:xfrm>
            <a:off x="0" y="274638"/>
            <a:ext cx="9144000" cy="715962"/>
          </a:xfrm>
        </p:spPr>
        <p:txBody>
          <a:bodyPr/>
          <a:lstStyle/>
          <a:p>
            <a:pPr>
              <a:defRPr/>
            </a:pPr>
            <a:r>
              <a:rPr lang="pt-BR" b="1" noProof="0" smtClean="0">
                <a:solidFill>
                  <a:srgbClr val="FFFF00"/>
                </a:solidFill>
              </a:rPr>
              <a:t> </a:t>
            </a:r>
            <a:r>
              <a:rPr lang="pt-BR" b="1" noProof="0" smtClean="0"/>
              <a:t>Tópicos</a:t>
            </a:r>
            <a:endParaRPr lang="pt-BR" sz="4800" b="1" noProof="0" smtClean="0"/>
          </a:p>
        </p:txBody>
      </p:sp>
      <p:sp>
        <p:nvSpPr>
          <p:cNvPr id="886787" name="Rectangle 3"/>
          <p:cNvSpPr>
            <a:spLocks noGrp="1" noChangeArrowheads="1"/>
          </p:cNvSpPr>
          <p:nvPr>
            <p:ph idx="1"/>
          </p:nvPr>
        </p:nvSpPr>
        <p:spPr>
          <a:xfrm>
            <a:off x="533400" y="1447800"/>
            <a:ext cx="8305800" cy="4343400"/>
          </a:xfrm>
        </p:spPr>
        <p:txBody>
          <a:bodyPr/>
          <a:lstStyle/>
          <a:p>
            <a:pPr eaLnBrk="1" hangingPunct="1">
              <a:spcBef>
                <a:spcPts val="0"/>
              </a:spcBef>
              <a:spcAft>
                <a:spcPts val="1200"/>
              </a:spcAft>
              <a:buSzPct val="75000"/>
              <a:buFont typeface="Arial" pitchFamily="34" charset="0"/>
              <a:buChar char="■"/>
              <a:defRPr/>
            </a:pPr>
            <a:r>
              <a:rPr lang="pt-BR" noProof="0" dirty="0" smtClean="0"/>
              <a:t>Considerações </a:t>
            </a:r>
            <a:r>
              <a:rPr lang="pt-BR" noProof="0" dirty="0" smtClean="0"/>
              <a:t>Hidrológicas </a:t>
            </a:r>
          </a:p>
          <a:p>
            <a:pPr eaLnBrk="1" hangingPunct="1">
              <a:spcBef>
                <a:spcPts val="0"/>
              </a:spcBef>
              <a:spcAft>
                <a:spcPts val="1200"/>
              </a:spcAft>
              <a:buSzPct val="75000"/>
              <a:buFont typeface="Arial" pitchFamily="34" charset="0"/>
              <a:buChar char="■"/>
              <a:defRPr/>
            </a:pPr>
            <a:r>
              <a:rPr lang="pt-BR" noProof="0" dirty="0" smtClean="0">
                <a:solidFill>
                  <a:srgbClr val="000000"/>
                </a:solidFill>
              </a:rPr>
              <a:t>Considerações Hidráulicas </a:t>
            </a:r>
          </a:p>
          <a:p>
            <a:pPr eaLnBrk="1" hangingPunct="1">
              <a:spcBef>
                <a:spcPts val="0"/>
              </a:spcBef>
              <a:spcAft>
                <a:spcPts val="1200"/>
              </a:spcAft>
              <a:buSzPct val="75000"/>
              <a:buFont typeface="Arial" pitchFamily="34" charset="0"/>
              <a:buChar char="■"/>
              <a:defRPr/>
            </a:pPr>
            <a:r>
              <a:rPr lang="pt-BR" noProof="0" dirty="0" smtClean="0">
                <a:solidFill>
                  <a:srgbClr val="FF6600"/>
                </a:solidFill>
              </a:rPr>
              <a:t>Alternativas típicas usadas para </a:t>
            </a:r>
            <a:r>
              <a:rPr lang="pt-BR" noProof="0" dirty="0" smtClean="0">
                <a:solidFill>
                  <a:srgbClr val="FF6600"/>
                </a:solidFill>
              </a:rPr>
              <a:t>corrigir </a:t>
            </a:r>
            <a:r>
              <a:rPr lang="pt-BR" noProof="0" dirty="0" smtClean="0">
                <a:solidFill>
                  <a:srgbClr val="FF6600"/>
                </a:solidFill>
              </a:rPr>
              <a:t>deficiências</a:t>
            </a:r>
          </a:p>
          <a:p>
            <a:pPr eaLnBrk="1" hangingPunct="1">
              <a:spcBef>
                <a:spcPts val="0"/>
              </a:spcBef>
              <a:spcAft>
                <a:spcPts val="1200"/>
              </a:spcAft>
              <a:buSzPct val="75000"/>
              <a:buFont typeface="Arial" pitchFamily="34" charset="0"/>
              <a:buChar char="■"/>
              <a:defRPr/>
            </a:pPr>
            <a:r>
              <a:rPr lang="pt-BR" noProof="0" dirty="0" smtClean="0"/>
              <a:t>Centro de Produção de Modelagem Mapeamento e </a:t>
            </a:r>
            <a:r>
              <a:rPr lang="pt-BR" noProof="0" dirty="0" smtClean="0"/>
              <a:t>Consequências </a:t>
            </a:r>
            <a:r>
              <a:rPr lang="pt-BR" noProof="0" dirty="0" smtClean="0"/>
              <a:t>(MMC)</a:t>
            </a:r>
          </a:p>
          <a:p>
            <a:pPr eaLnBrk="1" hangingPunct="1">
              <a:spcBef>
                <a:spcPts val="0"/>
              </a:spcBef>
              <a:spcAft>
                <a:spcPts val="1200"/>
              </a:spcAft>
              <a:buSzPct val="75000"/>
              <a:buFont typeface="Arial" pitchFamily="34" charset="0"/>
              <a:buChar char="■"/>
              <a:defRPr/>
            </a:pPr>
            <a:endParaRPr lang="pt-BR" sz="3200" b="1" noProof="0" dirty="0" smtClean="0"/>
          </a:p>
          <a:p>
            <a:pPr eaLnBrk="1" hangingPunct="1">
              <a:lnSpc>
                <a:spcPct val="90000"/>
              </a:lnSpc>
              <a:buFontTx/>
              <a:buNone/>
              <a:defRPr/>
            </a:pPr>
            <a:endParaRPr lang="pt-BR" sz="3600" noProof="0"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p:txBody>
          <a:bodyPr/>
          <a:lstStyle/>
          <a:p>
            <a:pPr algn="ctr" eaLnBrk="1" hangingPunct="1">
              <a:defRPr/>
            </a:pPr>
            <a:r>
              <a:rPr lang="pt-BR" sz="4000" b="1" noProof="0" smtClean="0"/>
              <a:t>Remediação</a:t>
            </a:r>
          </a:p>
        </p:txBody>
      </p:sp>
      <p:pic>
        <p:nvPicPr>
          <p:cNvPr id="57347" name="Picture 3" descr="fusegate"/>
          <p:cNvPicPr>
            <a:picLocks noGrp="1" noChangeAspect="1" noChangeArrowheads="1"/>
          </p:cNvPicPr>
          <p:nvPr>
            <p:ph idx="1"/>
          </p:nvPr>
        </p:nvPicPr>
        <p:blipFill>
          <a:blip r:embed="rId3" cstate="print"/>
          <a:stretch>
            <a:fillRect/>
          </a:stretch>
        </p:blipFill>
        <p:spPr>
          <a:xfrm>
            <a:off x="228600" y="1295400"/>
            <a:ext cx="4919241" cy="3886200"/>
          </a:xfrm>
          <a:noFill/>
        </p:spPr>
      </p:pic>
      <p:pic>
        <p:nvPicPr>
          <p:cNvPr id="57350" name="Picture 6" descr="fuseplug looking right"/>
          <p:cNvPicPr>
            <a:picLocks noGrp="1" noChangeAspect="1" noChangeArrowheads="1"/>
          </p:cNvPicPr>
          <p:nvPr>
            <p:ph sz="half" idx="4294967295"/>
          </p:nvPr>
        </p:nvPicPr>
        <p:blipFill>
          <a:blip r:embed="rId4" cstate="print"/>
          <a:srcRect/>
          <a:stretch>
            <a:fillRect/>
          </a:stretch>
        </p:blipFill>
        <p:spPr>
          <a:xfrm>
            <a:off x="5257800" y="1524000"/>
            <a:ext cx="3886200" cy="3003550"/>
          </a:xfrm>
          <a:noFill/>
        </p:spPr>
      </p:pic>
      <p:sp>
        <p:nvSpPr>
          <p:cNvPr id="57348" name="Text Box 4"/>
          <p:cNvSpPr txBox="1">
            <a:spLocks noChangeArrowheads="1"/>
          </p:cNvSpPr>
          <p:nvPr/>
        </p:nvSpPr>
        <p:spPr bwMode="auto">
          <a:xfrm>
            <a:off x="1981200" y="5410200"/>
            <a:ext cx="2819400" cy="830997"/>
          </a:xfrm>
          <a:prstGeom prst="rect">
            <a:avLst/>
          </a:prstGeom>
          <a:noFill/>
          <a:ln w="12700">
            <a:noFill/>
            <a:miter lim="800000"/>
            <a:headEnd/>
            <a:tailEnd/>
          </a:ln>
        </p:spPr>
        <p:txBody>
          <a:bodyPr wrap="square">
            <a:spAutoFit/>
          </a:bodyPr>
          <a:lstStyle/>
          <a:p>
            <a:pPr algn="ctr" eaLnBrk="1" hangingPunct="1">
              <a:spcBef>
                <a:spcPct val="50000"/>
              </a:spcBef>
            </a:pPr>
            <a:r>
              <a:rPr lang="en-US" sz="2400" b="0" dirty="0" err="1" smtClean="0">
                <a:latin typeface="Arial" charset="0"/>
              </a:rPr>
              <a:t>Vertedouro</a:t>
            </a:r>
            <a:r>
              <a:rPr lang="en-US" sz="2400" b="0" dirty="0" smtClean="0">
                <a:latin typeface="Arial" charset="0"/>
              </a:rPr>
              <a:t> </a:t>
            </a:r>
            <a:r>
              <a:rPr lang="en-US" sz="2400" b="0" dirty="0" err="1" smtClean="0">
                <a:latin typeface="Arial" charset="0"/>
              </a:rPr>
              <a:t>Tipo</a:t>
            </a:r>
            <a:r>
              <a:rPr lang="en-US" sz="2400" b="0" dirty="0" smtClean="0">
                <a:latin typeface="Arial" charset="0"/>
              </a:rPr>
              <a:t> </a:t>
            </a:r>
            <a:r>
              <a:rPr lang="en-US" sz="2400" b="0" dirty="0" err="1" smtClean="0">
                <a:latin typeface="Arial" charset="0"/>
              </a:rPr>
              <a:t>Comporta</a:t>
            </a:r>
            <a:r>
              <a:rPr lang="en-US" sz="2400" b="0" dirty="0" smtClean="0">
                <a:latin typeface="Arial" charset="0"/>
              </a:rPr>
              <a:t> </a:t>
            </a:r>
            <a:r>
              <a:rPr lang="en-US" sz="2400" b="0" dirty="0" err="1" smtClean="0">
                <a:latin typeface="Arial" charset="0"/>
              </a:rPr>
              <a:t>Fu</a:t>
            </a:r>
            <a:r>
              <a:rPr lang="en-US" sz="2400" dirty="0" err="1" smtClean="0"/>
              <a:t>sível</a:t>
            </a:r>
            <a:endParaRPr lang="en-US" sz="2400" b="0" dirty="0">
              <a:latin typeface="Arial" charset="0"/>
            </a:endParaRPr>
          </a:p>
        </p:txBody>
      </p:sp>
      <p:sp>
        <p:nvSpPr>
          <p:cNvPr id="57349" name="Text Box 5"/>
          <p:cNvSpPr txBox="1">
            <a:spLocks noChangeArrowheads="1"/>
          </p:cNvSpPr>
          <p:nvPr/>
        </p:nvSpPr>
        <p:spPr bwMode="auto">
          <a:xfrm>
            <a:off x="5791200" y="4724400"/>
            <a:ext cx="2057400" cy="830997"/>
          </a:xfrm>
          <a:prstGeom prst="rect">
            <a:avLst/>
          </a:prstGeom>
          <a:noFill/>
          <a:ln w="12700">
            <a:noFill/>
            <a:miter lim="800000"/>
            <a:headEnd/>
            <a:tailEnd/>
          </a:ln>
        </p:spPr>
        <p:txBody>
          <a:bodyPr wrap="square">
            <a:spAutoFit/>
          </a:bodyPr>
          <a:lstStyle/>
          <a:p>
            <a:pPr algn="ctr" eaLnBrk="1" hangingPunct="1">
              <a:spcBef>
                <a:spcPct val="50000"/>
              </a:spcBef>
            </a:pPr>
            <a:r>
              <a:rPr lang="en-US" sz="2400" b="0" dirty="0" err="1" smtClean="0">
                <a:latin typeface="Arial" charset="0"/>
              </a:rPr>
              <a:t>Vertedouro</a:t>
            </a:r>
            <a:r>
              <a:rPr lang="en-US" sz="2400" b="0" dirty="0" smtClean="0">
                <a:latin typeface="Arial" charset="0"/>
              </a:rPr>
              <a:t> </a:t>
            </a:r>
            <a:r>
              <a:rPr lang="en-US" sz="2400" b="0" dirty="0" err="1" smtClean="0">
                <a:latin typeface="Arial" charset="0"/>
              </a:rPr>
              <a:t>Tipo</a:t>
            </a:r>
            <a:r>
              <a:rPr lang="en-US" sz="2400" b="0" dirty="0" smtClean="0">
                <a:latin typeface="Arial" charset="0"/>
              </a:rPr>
              <a:t> </a:t>
            </a:r>
            <a:r>
              <a:rPr lang="en-US" sz="2400" b="0" dirty="0" err="1" smtClean="0">
                <a:latin typeface="Arial" charset="0"/>
              </a:rPr>
              <a:t>Fusível</a:t>
            </a:r>
            <a:endParaRPr lang="en-US" sz="2400" b="0" dirty="0">
              <a:latin typeface="Arial" charset="0"/>
            </a:endParaRPr>
          </a:p>
        </p:txBody>
      </p:sp>
    </p:spTree>
  </p:cSld>
  <p:clrMapOvr>
    <a:masterClrMapping/>
  </p:clrMapOvr>
  <p:transition>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Grp="1" noChangeArrowheads="1"/>
          </p:cNvSpPr>
          <p:nvPr>
            <p:ph type="title"/>
          </p:nvPr>
        </p:nvSpPr>
        <p:spPr>
          <a:xfrm>
            <a:off x="0" y="274638"/>
            <a:ext cx="9144000" cy="715962"/>
          </a:xfrm>
        </p:spPr>
        <p:txBody>
          <a:bodyPr/>
          <a:lstStyle/>
          <a:p>
            <a:pPr algn="ctr" eaLnBrk="1" hangingPunct="1">
              <a:defRPr/>
            </a:pPr>
            <a:r>
              <a:rPr lang="pt-BR" sz="4000" b="1" noProof="0" dirty="0" smtClean="0"/>
              <a:t>Remediação</a:t>
            </a:r>
          </a:p>
        </p:txBody>
      </p:sp>
      <p:pic>
        <p:nvPicPr>
          <p:cNvPr id="58374" name="Picture 6" descr="rccovertopping"/>
          <p:cNvPicPr>
            <a:picLocks noGrp="1" noChangeAspect="1" noChangeArrowheads="1"/>
          </p:cNvPicPr>
          <p:nvPr>
            <p:ph idx="1"/>
          </p:nvPr>
        </p:nvPicPr>
        <p:blipFill>
          <a:blip r:embed="rId3" cstate="print"/>
          <a:stretch>
            <a:fillRect/>
          </a:stretch>
        </p:blipFill>
        <p:spPr>
          <a:xfrm>
            <a:off x="430480" y="1447800"/>
            <a:ext cx="3166753" cy="3048000"/>
          </a:xfrm>
          <a:noFill/>
        </p:spPr>
      </p:pic>
      <p:pic>
        <p:nvPicPr>
          <p:cNvPr id="58371" name="Picture 3" descr="inflatable dam"/>
          <p:cNvPicPr>
            <a:picLocks noGrp="1" noChangeAspect="1" noChangeArrowheads="1"/>
          </p:cNvPicPr>
          <p:nvPr>
            <p:ph sz="half" idx="4294967295"/>
          </p:nvPr>
        </p:nvPicPr>
        <p:blipFill>
          <a:blip r:embed="rId4" cstate="print"/>
          <a:srcRect/>
          <a:stretch>
            <a:fillRect/>
          </a:stretch>
        </p:blipFill>
        <p:spPr>
          <a:xfrm>
            <a:off x="4114800" y="1371600"/>
            <a:ext cx="4343400" cy="3062323"/>
          </a:xfrm>
          <a:noFill/>
        </p:spPr>
      </p:pic>
      <p:sp>
        <p:nvSpPr>
          <p:cNvPr id="58372" name="Text Box 4"/>
          <p:cNvSpPr txBox="1">
            <a:spLocks noChangeArrowheads="1"/>
          </p:cNvSpPr>
          <p:nvPr/>
        </p:nvSpPr>
        <p:spPr bwMode="auto">
          <a:xfrm>
            <a:off x="838200" y="4724400"/>
            <a:ext cx="2819400" cy="461665"/>
          </a:xfrm>
          <a:prstGeom prst="rect">
            <a:avLst/>
          </a:prstGeom>
          <a:noFill/>
          <a:ln w="12700">
            <a:noFill/>
            <a:miter lim="800000"/>
            <a:headEnd/>
            <a:tailEnd/>
          </a:ln>
        </p:spPr>
        <p:txBody>
          <a:bodyPr wrap="square">
            <a:spAutoFit/>
          </a:bodyPr>
          <a:lstStyle/>
          <a:p>
            <a:pPr algn="ctr" eaLnBrk="1" hangingPunct="1">
              <a:spcBef>
                <a:spcPct val="50000"/>
              </a:spcBef>
            </a:pPr>
            <a:r>
              <a:rPr lang="en-US" sz="2400" dirty="0" err="1" smtClean="0"/>
              <a:t>Transbordamento</a:t>
            </a:r>
            <a:endParaRPr lang="en-US" sz="2400" dirty="0">
              <a:latin typeface="Arial" charset="0"/>
            </a:endParaRPr>
          </a:p>
        </p:txBody>
      </p:sp>
      <p:sp>
        <p:nvSpPr>
          <p:cNvPr id="58373" name="Text Box 5"/>
          <p:cNvSpPr txBox="1">
            <a:spLocks noChangeArrowheads="1"/>
          </p:cNvSpPr>
          <p:nvPr/>
        </p:nvSpPr>
        <p:spPr bwMode="auto">
          <a:xfrm>
            <a:off x="5562600" y="4572000"/>
            <a:ext cx="1600200" cy="830997"/>
          </a:xfrm>
          <a:prstGeom prst="rect">
            <a:avLst/>
          </a:prstGeom>
          <a:noFill/>
          <a:ln w="12700">
            <a:noFill/>
            <a:miter lim="800000"/>
            <a:headEnd/>
            <a:tailEnd/>
          </a:ln>
        </p:spPr>
        <p:txBody>
          <a:bodyPr>
            <a:spAutoFit/>
          </a:bodyPr>
          <a:lstStyle/>
          <a:p>
            <a:pPr algn="ctr" eaLnBrk="1" hangingPunct="1">
              <a:spcBef>
                <a:spcPct val="50000"/>
              </a:spcBef>
            </a:pPr>
            <a:r>
              <a:rPr lang="en-US" sz="2400" dirty="0" err="1" smtClean="0"/>
              <a:t>Barragem</a:t>
            </a:r>
            <a:r>
              <a:rPr lang="en-US" sz="2400" dirty="0" smtClean="0"/>
              <a:t> </a:t>
            </a:r>
            <a:r>
              <a:rPr lang="en-US" sz="2400" dirty="0" err="1" smtClean="0"/>
              <a:t>inflável</a:t>
            </a:r>
            <a:endParaRPr lang="en-US" sz="2400" dirty="0">
              <a:latin typeface="Arial" charset="0"/>
            </a:endParaRPr>
          </a:p>
        </p:txBody>
      </p:sp>
    </p:spTree>
  </p:cSld>
  <p:clrMapOvr>
    <a:masterClrMapping/>
  </p:clrMapOvr>
  <p:transition>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a:xfrm>
            <a:off x="0" y="184098"/>
            <a:ext cx="9144000" cy="1324081"/>
          </a:xfrm>
        </p:spPr>
        <p:txBody>
          <a:bodyPr lIns="92075" tIns="46038" rIns="92075" bIns="46038">
            <a:spAutoFit/>
          </a:bodyPr>
          <a:lstStyle/>
          <a:p>
            <a:pPr algn="ctr" eaLnBrk="1" hangingPunct="1">
              <a:defRPr/>
            </a:pPr>
            <a:r>
              <a:rPr lang="pt-BR" sz="4000" b="1" noProof="0" smtClean="0"/>
              <a:t>ALTERNATIVAS TÍPICAS DO PROGRAMA DSA </a:t>
            </a:r>
          </a:p>
        </p:txBody>
      </p:sp>
      <p:sp>
        <p:nvSpPr>
          <p:cNvPr id="752643" name="Text Box 3"/>
          <p:cNvSpPr txBox="1">
            <a:spLocks noChangeArrowheads="1"/>
          </p:cNvSpPr>
          <p:nvPr/>
        </p:nvSpPr>
        <p:spPr bwMode="auto">
          <a:xfrm>
            <a:off x="3505200" y="5867400"/>
            <a:ext cx="2573338" cy="457200"/>
          </a:xfrm>
          <a:prstGeom prst="rect">
            <a:avLst/>
          </a:prstGeom>
          <a:solidFill>
            <a:srgbClr val="FFFFFF"/>
          </a:solidFill>
          <a:ln w="12700">
            <a:noFill/>
            <a:miter lim="800000"/>
            <a:headEnd type="none" w="sm" len="sm"/>
            <a:tailEnd type="none" w="sm" len="sm"/>
          </a:ln>
          <a:effectLst>
            <a:outerShdw dist="53882" dir="2700000" algn="ctr" rotWithShape="0">
              <a:schemeClr val="tx1"/>
            </a:outerShdw>
          </a:effectLst>
        </p:spPr>
        <p:txBody>
          <a:bodyPr>
            <a:spAutoFit/>
          </a:bodyPr>
          <a:lstStyle/>
          <a:p>
            <a:pPr algn="ctr">
              <a:spcBef>
                <a:spcPct val="50000"/>
              </a:spcBef>
              <a:defRPr/>
            </a:pPr>
            <a:r>
              <a:rPr lang="en-US" sz="2400" b="0" dirty="0">
                <a:solidFill>
                  <a:srgbClr val="000000"/>
                </a:solidFill>
                <a:latin typeface="Times New Roman" pitchFamily="18" charset="0"/>
              </a:rPr>
              <a:t>PARAPET WALL</a:t>
            </a:r>
          </a:p>
        </p:txBody>
      </p:sp>
      <p:pic>
        <p:nvPicPr>
          <p:cNvPr id="59396" name="Picture 4" descr="bolivar parapet"/>
          <p:cNvPicPr>
            <a:picLocks noChangeAspect="1" noChangeArrowheads="1"/>
          </p:cNvPicPr>
          <p:nvPr/>
        </p:nvPicPr>
        <p:blipFill>
          <a:blip r:embed="rId3" cstate="print"/>
          <a:srcRect/>
          <a:stretch>
            <a:fillRect/>
          </a:stretch>
        </p:blipFill>
        <p:spPr bwMode="auto">
          <a:xfrm>
            <a:off x="1524000" y="1447800"/>
            <a:ext cx="6400800" cy="41679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can5b"/>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58787" name="Text Box 3"/>
          <p:cNvSpPr txBox="1">
            <a:spLocks noChangeArrowheads="1"/>
          </p:cNvSpPr>
          <p:nvPr/>
        </p:nvSpPr>
        <p:spPr bwMode="auto">
          <a:xfrm>
            <a:off x="1597737" y="279400"/>
            <a:ext cx="5648502" cy="1077218"/>
          </a:xfrm>
          <a:prstGeom prst="rect">
            <a:avLst/>
          </a:prstGeom>
          <a:noFill/>
          <a:ln w="9525">
            <a:noFill/>
            <a:miter lim="800000"/>
            <a:headEnd/>
            <a:tailEnd/>
          </a:ln>
          <a:effectLst/>
        </p:spPr>
        <p:txBody>
          <a:bodyPr wrap="none">
            <a:spAutoFit/>
          </a:bodyPr>
          <a:lstStyle/>
          <a:p>
            <a:pPr algn="ctr">
              <a:defRPr/>
            </a:pPr>
            <a:r>
              <a:rPr lang="en-US" sz="3200" dirty="0" smtClean="0">
                <a:solidFill>
                  <a:srgbClr val="000000"/>
                </a:solidFill>
                <a:effectLst>
                  <a:outerShdw blurRad="38100" dist="38100" dir="2700000" algn="tl">
                    <a:srgbClr val="FFFFFF"/>
                  </a:outerShdw>
                </a:effectLst>
                <a:latin typeface="Arial Black" pitchFamily="34" charset="0"/>
              </a:rPr>
              <a:t>ALTERNATIVAS TÍPICAS </a:t>
            </a:r>
          </a:p>
          <a:p>
            <a:pPr algn="ctr">
              <a:defRPr/>
            </a:pPr>
            <a:r>
              <a:rPr lang="en-US" sz="3200" dirty="0" smtClean="0">
                <a:solidFill>
                  <a:srgbClr val="000000"/>
                </a:solidFill>
                <a:effectLst>
                  <a:outerShdw blurRad="38100" dist="38100" dir="2700000" algn="tl">
                    <a:srgbClr val="FFFFFF"/>
                  </a:outerShdw>
                </a:effectLst>
                <a:latin typeface="Arial Black" pitchFamily="34" charset="0"/>
              </a:rPr>
              <a:t>DO PROGRAMA DSA </a:t>
            </a:r>
          </a:p>
        </p:txBody>
      </p:sp>
      <p:sp>
        <p:nvSpPr>
          <p:cNvPr id="61444" name="Text Box 4"/>
          <p:cNvSpPr txBox="1">
            <a:spLocks noChangeArrowheads="1"/>
          </p:cNvSpPr>
          <p:nvPr/>
        </p:nvSpPr>
        <p:spPr bwMode="auto">
          <a:xfrm>
            <a:off x="3890963" y="5392738"/>
            <a:ext cx="4962525" cy="396875"/>
          </a:xfrm>
          <a:prstGeom prst="rect">
            <a:avLst/>
          </a:prstGeom>
          <a:noFill/>
          <a:ln w="9525">
            <a:noFill/>
            <a:miter lim="800000"/>
            <a:headEnd/>
            <a:tailEnd/>
          </a:ln>
        </p:spPr>
        <p:txBody>
          <a:bodyPr wrap="none">
            <a:spAutoFit/>
          </a:bodyPr>
          <a:lstStyle/>
          <a:p>
            <a:pPr algn="l"/>
            <a:r>
              <a:rPr lang="en-US" sz="2000">
                <a:solidFill>
                  <a:srgbClr val="000000"/>
                </a:solidFill>
                <a:latin typeface="Times New Roman" pitchFamily="18" charset="0"/>
              </a:rPr>
              <a:t>Combined Parapet &amp; Spillway Modification</a:t>
            </a:r>
          </a:p>
        </p:txBody>
      </p:sp>
    </p:spTree>
  </p:cSld>
  <p:clrMapOvr>
    <a:masterClrMapping/>
  </p:clrMapOvr>
  <p:transition spd="med">
    <p:pull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0"/>
            <a:ext cx="8229600" cy="1143000"/>
          </a:xfrm>
        </p:spPr>
        <p:txBody>
          <a:bodyPr/>
          <a:lstStyle/>
          <a:p>
            <a:pPr eaLnBrk="1" hangingPunct="1">
              <a:defRPr/>
            </a:pPr>
            <a:r>
              <a:rPr lang="pt-BR" noProof="0" smtClean="0"/>
              <a:t>Documentos Orientadores</a:t>
            </a:r>
          </a:p>
        </p:txBody>
      </p:sp>
      <p:sp>
        <p:nvSpPr>
          <p:cNvPr id="53251" name="Rectangle 3"/>
          <p:cNvSpPr>
            <a:spLocks noGrp="1" noChangeArrowheads="1"/>
          </p:cNvSpPr>
          <p:nvPr>
            <p:ph type="body" idx="1"/>
          </p:nvPr>
        </p:nvSpPr>
        <p:spPr>
          <a:xfrm>
            <a:off x="457200" y="1066800"/>
            <a:ext cx="8229600" cy="4724400"/>
          </a:xfrm>
        </p:spPr>
        <p:txBody>
          <a:bodyPr/>
          <a:lstStyle/>
          <a:p>
            <a:pPr eaLnBrk="1" hangingPunct="1">
              <a:lnSpc>
                <a:spcPct val="80000"/>
              </a:lnSpc>
              <a:defRPr/>
            </a:pPr>
            <a:r>
              <a:rPr lang="pt-BR" sz="2800" noProof="0" dirty="0" smtClean="0">
                <a:effectLst/>
              </a:rPr>
              <a:t>Sites com publicações do USACE </a:t>
            </a:r>
          </a:p>
          <a:p>
            <a:pPr marL="0" indent="0" eaLnBrk="1" hangingPunct="1">
              <a:lnSpc>
                <a:spcPct val="80000"/>
              </a:lnSpc>
              <a:buNone/>
              <a:defRPr/>
            </a:pPr>
            <a:r>
              <a:rPr lang="pt-BR" sz="2400" noProof="0" dirty="0" smtClean="0">
                <a:hlinkClick r:id="rId3"/>
              </a:rPr>
              <a:t>http://www.usace.army.mil/publications/</a:t>
            </a:r>
            <a:endParaRPr lang="pt-BR" sz="2400" noProof="0" dirty="0" smtClean="0"/>
          </a:p>
          <a:p>
            <a:pPr lvl="1" eaLnBrk="1" hangingPunct="1">
              <a:lnSpc>
                <a:spcPct val="80000"/>
              </a:lnSpc>
              <a:defRPr/>
            </a:pPr>
            <a:r>
              <a:rPr lang="pt-BR" sz="2400" noProof="0" dirty="0" err="1" smtClean="0"/>
              <a:t>EM’s</a:t>
            </a:r>
            <a:r>
              <a:rPr lang="pt-BR" sz="2400" noProof="0" dirty="0" smtClean="0"/>
              <a:t>, </a:t>
            </a:r>
            <a:r>
              <a:rPr lang="pt-BR" sz="2400" noProof="0" dirty="0" err="1" smtClean="0"/>
              <a:t>ER’s</a:t>
            </a:r>
            <a:endParaRPr lang="pt-BR" sz="2400" noProof="0" dirty="0" smtClean="0"/>
          </a:p>
          <a:p>
            <a:pPr lvl="2" eaLnBrk="1" hangingPunct="1">
              <a:lnSpc>
                <a:spcPct val="80000"/>
              </a:lnSpc>
              <a:defRPr/>
            </a:pPr>
            <a:r>
              <a:rPr lang="pt-BR" sz="1800" noProof="0" dirty="0" smtClean="0"/>
              <a:t>ER 1110-8-2(FR) (Projetos para Vazão de Entrada em Barragens e Reservatórios)</a:t>
            </a:r>
          </a:p>
          <a:p>
            <a:pPr lvl="3" eaLnBrk="1" hangingPunct="1">
              <a:lnSpc>
                <a:spcPct val="80000"/>
              </a:lnSpc>
              <a:defRPr/>
            </a:pPr>
            <a:r>
              <a:rPr lang="pt-BR" sz="1800" noProof="0" dirty="0" smtClean="0"/>
              <a:t>Padrões de barragens (a </a:t>
            </a:r>
            <a:r>
              <a:rPr lang="pt-BR" sz="1800" noProof="0" dirty="0" smtClean="0"/>
              <a:t>classificação </a:t>
            </a:r>
            <a:r>
              <a:rPr lang="pt-BR" sz="1800" noProof="0" dirty="0" smtClean="0"/>
              <a:t>baseia-se nos impactos das rupturas)</a:t>
            </a:r>
          </a:p>
          <a:p>
            <a:pPr lvl="3" eaLnBrk="1" hangingPunct="1">
              <a:lnSpc>
                <a:spcPct val="80000"/>
              </a:lnSpc>
              <a:defRPr/>
            </a:pPr>
            <a:r>
              <a:rPr lang="pt-BR" sz="1800" noProof="0" dirty="0" smtClean="0"/>
              <a:t>Ajustes das Unidades Hidrográficas </a:t>
            </a:r>
          </a:p>
          <a:p>
            <a:pPr lvl="3" eaLnBrk="1" hangingPunct="1">
              <a:lnSpc>
                <a:spcPct val="80000"/>
              </a:lnSpc>
              <a:defRPr/>
            </a:pPr>
            <a:r>
              <a:rPr lang="pt-BR" sz="1800" noProof="0" dirty="0" smtClean="0"/>
              <a:t>Enchentes Antecedentes</a:t>
            </a:r>
          </a:p>
          <a:p>
            <a:pPr lvl="3" eaLnBrk="1" hangingPunct="1">
              <a:lnSpc>
                <a:spcPct val="80000"/>
              </a:lnSpc>
              <a:defRPr/>
            </a:pPr>
            <a:r>
              <a:rPr lang="pt-BR" sz="1800" noProof="0" dirty="0" smtClean="0"/>
              <a:t>Lista muitas referências</a:t>
            </a:r>
          </a:p>
          <a:p>
            <a:pPr lvl="2" eaLnBrk="1" hangingPunct="1">
              <a:lnSpc>
                <a:spcPct val="80000"/>
              </a:lnSpc>
              <a:defRPr/>
            </a:pPr>
            <a:r>
              <a:rPr lang="pt-BR" sz="1800" noProof="0" dirty="0" smtClean="0"/>
              <a:t>EM 1110-2-1415 (Análise de </a:t>
            </a:r>
            <a:r>
              <a:rPr lang="pt-BR" sz="1800" noProof="0" dirty="0" smtClean="0"/>
              <a:t>Frequência Hidrológica)</a:t>
            </a:r>
            <a:endParaRPr lang="pt-BR" sz="1800" noProof="0" dirty="0" smtClean="0"/>
          </a:p>
          <a:p>
            <a:pPr lvl="3" eaLnBrk="1" hangingPunct="1">
              <a:lnSpc>
                <a:spcPct val="80000"/>
              </a:lnSpc>
              <a:defRPr/>
            </a:pPr>
            <a:r>
              <a:rPr lang="pt-BR" sz="1800" noProof="0" dirty="0" smtClean="0"/>
              <a:t>Orientação baseada no </a:t>
            </a:r>
            <a:r>
              <a:rPr lang="pt-BR" sz="1800" noProof="0" dirty="0" err="1" smtClean="0"/>
              <a:t>Bulletin</a:t>
            </a:r>
            <a:r>
              <a:rPr lang="pt-BR" sz="1800" noProof="0" dirty="0" smtClean="0"/>
              <a:t> 17B </a:t>
            </a:r>
          </a:p>
          <a:p>
            <a:pPr lvl="2" eaLnBrk="1" hangingPunct="1">
              <a:lnSpc>
                <a:spcPct val="80000"/>
              </a:lnSpc>
              <a:defRPr/>
            </a:pPr>
            <a:r>
              <a:rPr lang="pt-BR" sz="1800" noProof="0" dirty="0" smtClean="0"/>
              <a:t>EM 1110-2-1417 (Análise de Escoamento em Enchentes)</a:t>
            </a:r>
          </a:p>
          <a:p>
            <a:pPr lvl="2" eaLnBrk="1" hangingPunct="1">
              <a:lnSpc>
                <a:spcPct val="80000"/>
              </a:lnSpc>
              <a:defRPr/>
            </a:pPr>
            <a:r>
              <a:rPr lang="pt-BR" sz="1800" noProof="0" dirty="0" smtClean="0"/>
              <a:t>EM 1110-2-1420 (Requisitos Hidrológicos de Engenharia para Reservatórios)</a:t>
            </a:r>
          </a:p>
          <a:p>
            <a:pPr lvl="3" eaLnBrk="1" hangingPunct="1">
              <a:lnSpc>
                <a:spcPct val="80000"/>
              </a:lnSpc>
              <a:defRPr/>
            </a:pPr>
            <a:r>
              <a:rPr lang="pt-BR" sz="1800" noProof="0" dirty="0" smtClean="0"/>
              <a:t>Análise de Escoamento em Enchentes</a:t>
            </a:r>
          </a:p>
          <a:p>
            <a:pPr lvl="3" eaLnBrk="1" hangingPunct="1">
              <a:lnSpc>
                <a:spcPct val="80000"/>
              </a:lnSpc>
              <a:defRPr/>
            </a:pPr>
            <a:r>
              <a:rPr lang="pt-BR" sz="1800" noProof="0" dirty="0" smtClean="0"/>
              <a:t>Análise de Ruptura de Barragens</a:t>
            </a:r>
          </a:p>
          <a:p>
            <a:pPr lvl="2" eaLnBrk="1" hangingPunct="1">
              <a:lnSpc>
                <a:spcPct val="80000"/>
              </a:lnSpc>
              <a:defRPr/>
            </a:pPr>
            <a:r>
              <a:rPr lang="pt-BR" sz="1800" noProof="0" dirty="0" smtClean="0"/>
              <a:t>EM 1110-2-1413 </a:t>
            </a:r>
            <a:r>
              <a:rPr lang="pt-BR" sz="1800" noProof="0" dirty="0" smtClean="0"/>
              <a:t>(Análise Hidrológica de Áreas Interiores)</a:t>
            </a:r>
            <a:endParaRPr lang="pt-BR" sz="1800" noProof="0" dirty="0" smtClean="0"/>
          </a:p>
          <a:p>
            <a:pPr lvl="2" eaLnBrk="1" hangingPunct="1">
              <a:lnSpc>
                <a:spcPct val="80000"/>
              </a:lnSpc>
              <a:buFont typeface="Wingdings" pitchFamily="2" charset="2"/>
              <a:buNone/>
              <a:defRPr/>
            </a:pPr>
            <a:endParaRPr lang="pt-BR" sz="1800" noProof="0" dirty="0" smtClean="0"/>
          </a:p>
          <a:p>
            <a:pPr lvl="3" eaLnBrk="1" hangingPunct="1">
              <a:lnSpc>
                <a:spcPct val="80000"/>
              </a:lnSpc>
              <a:defRPr/>
            </a:pPr>
            <a:endParaRPr lang="pt-BR" sz="1800" noProof="0" dirty="0" smtClean="0"/>
          </a:p>
          <a:p>
            <a:pPr lvl="2" eaLnBrk="1" hangingPunct="1">
              <a:lnSpc>
                <a:spcPct val="80000"/>
              </a:lnSpc>
              <a:defRPr/>
            </a:pPr>
            <a:endParaRPr lang="pt-BR" sz="1400" noProof="0" dirty="0" smtClean="0"/>
          </a:p>
          <a:p>
            <a:pPr lvl="3" eaLnBrk="1" hangingPunct="1">
              <a:lnSpc>
                <a:spcPct val="80000"/>
              </a:lnSpc>
              <a:defRPr/>
            </a:pPr>
            <a:endParaRPr lang="pt-BR" sz="1200" noProof="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a:xfrm>
            <a:off x="0" y="274638"/>
            <a:ext cx="9144000" cy="715962"/>
          </a:xfrm>
        </p:spPr>
        <p:txBody>
          <a:bodyPr/>
          <a:lstStyle/>
          <a:p>
            <a:pPr>
              <a:defRPr/>
            </a:pPr>
            <a:r>
              <a:rPr lang="pt-BR" b="1" noProof="0" smtClean="0">
                <a:solidFill>
                  <a:srgbClr val="FFFF00"/>
                </a:solidFill>
              </a:rPr>
              <a:t> </a:t>
            </a:r>
            <a:r>
              <a:rPr lang="pt-BR" b="1" noProof="0" smtClean="0"/>
              <a:t>Tópicos</a:t>
            </a:r>
            <a:endParaRPr lang="pt-BR" sz="4800" b="1" noProof="0" smtClean="0"/>
          </a:p>
        </p:txBody>
      </p:sp>
      <p:sp>
        <p:nvSpPr>
          <p:cNvPr id="886787" name="Rectangle 3"/>
          <p:cNvSpPr>
            <a:spLocks noGrp="1" noChangeArrowheads="1"/>
          </p:cNvSpPr>
          <p:nvPr>
            <p:ph idx="1"/>
          </p:nvPr>
        </p:nvSpPr>
        <p:spPr>
          <a:xfrm>
            <a:off x="533400" y="1447800"/>
            <a:ext cx="8305800" cy="4343400"/>
          </a:xfrm>
        </p:spPr>
        <p:txBody>
          <a:bodyPr/>
          <a:lstStyle/>
          <a:p>
            <a:pPr eaLnBrk="1" hangingPunct="1">
              <a:spcBef>
                <a:spcPts val="0"/>
              </a:spcBef>
              <a:spcAft>
                <a:spcPts val="1200"/>
              </a:spcAft>
              <a:buSzPct val="75000"/>
              <a:buFont typeface="Arial" pitchFamily="34" charset="0"/>
              <a:buChar char="■"/>
              <a:defRPr/>
            </a:pPr>
            <a:r>
              <a:rPr lang="pt-BR" noProof="0" smtClean="0"/>
              <a:t>Consideraçãoes Hidrológicas </a:t>
            </a:r>
          </a:p>
          <a:p>
            <a:pPr eaLnBrk="1" hangingPunct="1">
              <a:spcBef>
                <a:spcPts val="0"/>
              </a:spcBef>
              <a:spcAft>
                <a:spcPts val="1200"/>
              </a:spcAft>
              <a:buSzPct val="75000"/>
              <a:buFont typeface="Arial" pitchFamily="34" charset="0"/>
              <a:buChar char="■"/>
              <a:defRPr/>
            </a:pPr>
            <a:r>
              <a:rPr lang="pt-BR" noProof="0" smtClean="0">
                <a:solidFill>
                  <a:srgbClr val="000000"/>
                </a:solidFill>
              </a:rPr>
              <a:t>Considerações Hidráulicas </a:t>
            </a:r>
          </a:p>
          <a:p>
            <a:pPr eaLnBrk="1" hangingPunct="1">
              <a:spcBef>
                <a:spcPts val="0"/>
              </a:spcBef>
              <a:spcAft>
                <a:spcPts val="1200"/>
              </a:spcAft>
              <a:buSzPct val="75000"/>
              <a:buFont typeface="Arial" pitchFamily="34" charset="0"/>
              <a:buChar char="■"/>
              <a:defRPr/>
            </a:pPr>
            <a:r>
              <a:rPr lang="pt-BR" noProof="0" smtClean="0">
                <a:solidFill>
                  <a:srgbClr val="000000"/>
                </a:solidFill>
              </a:rPr>
              <a:t>Alternativas típicas usadas para corrigiar deficiências</a:t>
            </a:r>
          </a:p>
          <a:p>
            <a:pPr eaLnBrk="1" hangingPunct="1">
              <a:spcBef>
                <a:spcPts val="0"/>
              </a:spcBef>
              <a:spcAft>
                <a:spcPts val="1200"/>
              </a:spcAft>
              <a:buSzPct val="75000"/>
              <a:buFont typeface="Arial" pitchFamily="34" charset="0"/>
              <a:buChar char="■"/>
              <a:defRPr/>
            </a:pPr>
            <a:r>
              <a:rPr lang="pt-BR" noProof="0" smtClean="0">
                <a:solidFill>
                  <a:srgbClr val="FF6600"/>
                </a:solidFill>
              </a:rPr>
              <a:t>Centro de Produção de Modelagem Mapeamento e Consequencias (MMC)</a:t>
            </a:r>
          </a:p>
          <a:p>
            <a:pPr eaLnBrk="1" hangingPunct="1">
              <a:spcBef>
                <a:spcPts val="0"/>
              </a:spcBef>
              <a:spcAft>
                <a:spcPts val="1200"/>
              </a:spcAft>
              <a:buSzPct val="75000"/>
              <a:buFont typeface="Arial" pitchFamily="34" charset="0"/>
              <a:buChar char="■"/>
              <a:defRPr/>
            </a:pPr>
            <a:endParaRPr lang="pt-BR" sz="3200" b="1" noProof="0" smtClean="0"/>
          </a:p>
          <a:p>
            <a:pPr eaLnBrk="1" hangingPunct="1">
              <a:lnSpc>
                <a:spcPct val="90000"/>
              </a:lnSpc>
              <a:buFontTx/>
              <a:buNone/>
              <a:defRPr/>
            </a:pPr>
            <a:endParaRPr lang="pt-BR" sz="3600" noProof="0" smtClean="0"/>
          </a:p>
        </p:txBody>
      </p:sp>
    </p:spTree>
    <p:extLst>
      <p:ext uri="{BB962C8B-B14F-4D97-AF65-F5344CB8AC3E}">
        <p14:creationId xmlns:p14="http://schemas.microsoft.com/office/powerpoint/2010/main" val="42472668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76200"/>
            <a:ext cx="9144000" cy="1016001"/>
            <a:chOff x="0" y="0"/>
            <a:chExt cx="5760" cy="640"/>
          </a:xfrm>
        </p:grpSpPr>
        <p:grpSp>
          <p:nvGrpSpPr>
            <p:cNvPr id="3" name="Group 3"/>
            <p:cNvGrpSpPr>
              <a:grpSpLocks/>
            </p:cNvGrpSpPr>
            <p:nvPr/>
          </p:nvGrpSpPr>
          <p:grpSpPr bwMode="auto">
            <a:xfrm>
              <a:off x="480" y="0"/>
              <a:ext cx="4848" cy="640"/>
              <a:chOff x="528" y="96"/>
              <a:chExt cx="4848" cy="640"/>
            </a:xfrm>
          </p:grpSpPr>
          <p:pic>
            <p:nvPicPr>
              <p:cNvPr id="4113" name="Picture 4" descr="goldcasl"/>
              <p:cNvPicPr>
                <a:picLocks noChangeAspect="1" noChangeArrowheads="1"/>
              </p:cNvPicPr>
              <p:nvPr/>
            </p:nvPicPr>
            <p:blipFill>
              <a:blip r:embed="rId4" cstate="print"/>
              <a:srcRect/>
              <a:stretch>
                <a:fillRect/>
              </a:stretch>
            </p:blipFill>
            <p:spPr bwMode="auto">
              <a:xfrm>
                <a:off x="528" y="144"/>
                <a:ext cx="786" cy="539"/>
              </a:xfrm>
              <a:prstGeom prst="rect">
                <a:avLst/>
              </a:prstGeom>
              <a:noFill/>
              <a:ln w="9525">
                <a:noFill/>
                <a:miter lim="800000"/>
                <a:headEnd/>
                <a:tailEnd/>
              </a:ln>
            </p:spPr>
          </p:pic>
          <p:sp>
            <p:nvSpPr>
              <p:cNvPr id="4114" name="Text Box 5"/>
              <p:cNvSpPr txBox="1">
                <a:spLocks noChangeArrowheads="1"/>
              </p:cNvSpPr>
              <p:nvPr/>
            </p:nvSpPr>
            <p:spPr bwMode="auto">
              <a:xfrm>
                <a:off x="1440" y="96"/>
                <a:ext cx="3936" cy="640"/>
              </a:xfrm>
              <a:prstGeom prst="rect">
                <a:avLst/>
              </a:prstGeom>
              <a:noFill/>
              <a:ln w="9525">
                <a:noFill/>
                <a:miter lim="800000"/>
                <a:headEnd/>
                <a:tailEnd/>
              </a:ln>
            </p:spPr>
            <p:txBody>
              <a:bodyPr>
                <a:spAutoFit/>
              </a:bodyPr>
              <a:lstStyle/>
              <a:p>
                <a:pPr algn="ctr" eaLnBrk="1" hangingPunct="1">
                  <a:spcBef>
                    <a:spcPts val="0"/>
                  </a:spcBef>
                </a:pPr>
                <a:r>
                  <a:rPr lang="en-US" sz="3000" dirty="0" smtClean="0">
                    <a:latin typeface="Times New Roman" pitchFamily="18" charset="0"/>
                  </a:rPr>
                  <a:t>Centro de </a:t>
                </a:r>
                <a:r>
                  <a:rPr lang="en-US" sz="3000" dirty="0" err="1" smtClean="0">
                    <a:latin typeface="Times New Roman" pitchFamily="18" charset="0"/>
                  </a:rPr>
                  <a:t>Produção</a:t>
                </a:r>
                <a:r>
                  <a:rPr lang="en-US" sz="3000" dirty="0" smtClean="0">
                    <a:latin typeface="Times New Roman" pitchFamily="18" charset="0"/>
                  </a:rPr>
                  <a:t> de </a:t>
                </a:r>
                <a:r>
                  <a:rPr lang="en-US" sz="3000" dirty="0" err="1" smtClean="0">
                    <a:latin typeface="Times New Roman" pitchFamily="18" charset="0"/>
                  </a:rPr>
                  <a:t>Modelagem</a:t>
                </a:r>
                <a:r>
                  <a:rPr lang="en-US" sz="3000" dirty="0" smtClean="0">
                    <a:latin typeface="Times New Roman" pitchFamily="18" charset="0"/>
                  </a:rPr>
                  <a:t>, </a:t>
                </a:r>
                <a:r>
                  <a:rPr lang="en-US" sz="3000" dirty="0" err="1" smtClean="0">
                    <a:latin typeface="Times New Roman" pitchFamily="18" charset="0"/>
                  </a:rPr>
                  <a:t>Mapeamento</a:t>
                </a:r>
                <a:r>
                  <a:rPr lang="en-US" sz="3000" dirty="0">
                    <a:latin typeface="Times New Roman" pitchFamily="18" charset="0"/>
                  </a:rPr>
                  <a:t> </a:t>
                </a:r>
                <a:r>
                  <a:rPr lang="en-US" sz="3000" dirty="0" smtClean="0">
                    <a:latin typeface="Times New Roman" pitchFamily="18" charset="0"/>
                  </a:rPr>
                  <a:t>e </a:t>
                </a:r>
                <a:r>
                  <a:rPr lang="en-US" sz="3000" dirty="0" err="1" smtClean="0">
                    <a:latin typeface="Times New Roman" pitchFamily="18" charset="0"/>
                  </a:rPr>
                  <a:t>Consequências</a:t>
                </a:r>
                <a:endParaRPr lang="en-US" sz="3000" dirty="0">
                  <a:latin typeface="Times New Roman" pitchFamily="18" charset="0"/>
                </a:endParaRPr>
              </a:p>
            </p:txBody>
          </p:sp>
        </p:grpSp>
        <p:sp>
          <p:nvSpPr>
            <p:cNvPr id="4112" name="Line 6"/>
            <p:cNvSpPr>
              <a:spLocks noChangeShapeType="1"/>
            </p:cNvSpPr>
            <p:nvPr/>
          </p:nvSpPr>
          <p:spPr bwMode="auto">
            <a:xfrm>
              <a:off x="0" y="624"/>
              <a:ext cx="5760" cy="0"/>
            </a:xfrm>
            <a:prstGeom prst="line">
              <a:avLst/>
            </a:prstGeom>
            <a:noFill/>
            <a:ln w="12700">
              <a:solidFill>
                <a:schemeClr val="tx1"/>
              </a:solidFill>
              <a:round/>
              <a:headEnd/>
              <a:tailEnd/>
            </a:ln>
          </p:spPr>
          <p:txBody>
            <a:bodyPr/>
            <a:lstStyle/>
            <a:p>
              <a:endParaRPr lang="en-US"/>
            </a:p>
          </p:txBody>
        </p:sp>
      </p:grpSp>
      <p:pic>
        <p:nvPicPr>
          <p:cNvPr id="4100" name="Picture 7" descr="Vicksburg2"/>
          <p:cNvPicPr>
            <a:picLocks noChangeAspect="1" noChangeArrowheads="1"/>
          </p:cNvPicPr>
          <p:nvPr/>
        </p:nvPicPr>
        <p:blipFill>
          <a:blip r:embed="rId5" cstate="print"/>
          <a:srcRect/>
          <a:stretch>
            <a:fillRect/>
          </a:stretch>
        </p:blipFill>
        <p:spPr bwMode="auto">
          <a:xfrm>
            <a:off x="0" y="1066800"/>
            <a:ext cx="9144000" cy="5791200"/>
          </a:xfrm>
          <a:prstGeom prst="rect">
            <a:avLst/>
          </a:prstGeom>
          <a:noFill/>
          <a:ln w="9525">
            <a:noFill/>
            <a:miter lim="800000"/>
            <a:headEnd/>
            <a:tailEnd/>
          </a:ln>
        </p:spPr>
      </p:pic>
      <p:sp>
        <p:nvSpPr>
          <p:cNvPr id="888840" name="Text Box 8"/>
          <p:cNvSpPr txBox="1">
            <a:spLocks noChangeArrowheads="1"/>
          </p:cNvSpPr>
          <p:nvPr/>
        </p:nvSpPr>
        <p:spPr bwMode="auto">
          <a:xfrm>
            <a:off x="228600" y="1143000"/>
            <a:ext cx="8686800" cy="523220"/>
          </a:xfrm>
          <a:prstGeom prst="rect">
            <a:avLst/>
          </a:prstGeom>
          <a:noFill/>
          <a:ln w="12700">
            <a:noFill/>
            <a:miter lim="800000"/>
            <a:headEnd/>
            <a:tailEnd/>
          </a:ln>
        </p:spPr>
        <p:txBody>
          <a:bodyPr wrap="square">
            <a:spAutoFit/>
          </a:bodyPr>
          <a:lstStyle/>
          <a:p>
            <a:pPr algn="ctr">
              <a:spcBef>
                <a:spcPct val="50000"/>
              </a:spcBef>
            </a:pPr>
            <a:r>
              <a:rPr lang="en-US" sz="2800" dirty="0">
                <a:latin typeface="Times New Roman" pitchFamily="18" charset="0"/>
              </a:rPr>
              <a:t>MMC </a:t>
            </a:r>
            <a:r>
              <a:rPr lang="en-US" sz="2800" dirty="0" err="1" smtClean="0">
                <a:latin typeface="Times New Roman" pitchFamily="18" charset="0"/>
              </a:rPr>
              <a:t>Pessoal</a:t>
            </a:r>
            <a:r>
              <a:rPr lang="en-US" sz="2800" dirty="0" smtClean="0">
                <a:latin typeface="Times New Roman" pitchFamily="18" charset="0"/>
              </a:rPr>
              <a:t> Virtual</a:t>
            </a:r>
            <a:r>
              <a:rPr lang="en-US" sz="2800" dirty="0" smtClean="0">
                <a:latin typeface="Times New Roman" pitchFamily="18" charset="0"/>
              </a:rPr>
              <a:t> </a:t>
            </a:r>
            <a:r>
              <a:rPr lang="en-US" sz="2800" dirty="0">
                <a:latin typeface="Times New Roman" pitchFamily="18" charset="0"/>
              </a:rPr>
              <a:t>H&amp;H, </a:t>
            </a:r>
            <a:r>
              <a:rPr lang="en-US" sz="2800" dirty="0" smtClean="0">
                <a:latin typeface="Times New Roman" pitchFamily="18" charset="0"/>
              </a:rPr>
              <a:t>SIG</a:t>
            </a:r>
            <a:r>
              <a:rPr lang="en-US" sz="2800" dirty="0" smtClean="0">
                <a:latin typeface="Times New Roman" pitchFamily="18" charset="0"/>
              </a:rPr>
              <a:t>, </a:t>
            </a:r>
            <a:r>
              <a:rPr lang="en-US" sz="2800" dirty="0" err="1" smtClean="0">
                <a:latin typeface="Times New Roman" pitchFamily="18" charset="0"/>
              </a:rPr>
              <a:t>Economista</a:t>
            </a:r>
            <a:r>
              <a:rPr lang="en-US" sz="2800" dirty="0" smtClean="0">
                <a:latin typeface="Times New Roman" pitchFamily="18" charset="0"/>
              </a:rPr>
              <a:t> </a:t>
            </a:r>
            <a:endParaRPr lang="en-US" sz="2800" dirty="0">
              <a:latin typeface="Times New Roman" pitchFamily="18" charset="0"/>
            </a:endParaRPr>
          </a:p>
        </p:txBody>
      </p:sp>
      <p:graphicFrame>
        <p:nvGraphicFramePr>
          <p:cNvPr id="888841" name="Object 9">
            <a:hlinkClick r:id="" action="ppaction://ole?verb=0"/>
          </p:cNvPr>
          <p:cNvGraphicFramePr>
            <a:graphicFrameLocks noChangeAspect="1"/>
          </p:cNvGraphicFramePr>
          <p:nvPr/>
        </p:nvGraphicFramePr>
        <p:xfrm>
          <a:off x="6870700" y="2008188"/>
          <a:ext cx="1939925" cy="1817687"/>
        </p:xfrm>
        <a:graphic>
          <a:graphicData uri="http://schemas.openxmlformats.org/presentationml/2006/ole">
            <mc:AlternateContent xmlns:mc="http://schemas.openxmlformats.org/markup-compatibility/2006">
              <mc:Choice xmlns:v="urn:schemas-microsoft-com:vml" Requires="v">
                <p:oleObj spid="_x0000_s3085" name="Video Clip" r:id="rId6" imgW="11828571" imgH="5800000" progId="Package">
                  <p:embed/>
                </p:oleObj>
              </mc:Choice>
              <mc:Fallback>
                <p:oleObj name="Video Clip" r:id="rId6" imgW="11828571" imgH="5800000" progId="Package">
                  <p:embed/>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r="17308" b="4723"/>
                      <a:stretch>
                        <a:fillRect/>
                      </a:stretch>
                    </p:blipFill>
                    <p:spPr bwMode="auto">
                      <a:xfrm>
                        <a:off x="6870700" y="2008188"/>
                        <a:ext cx="1939925" cy="181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88842" name="Picture 10"/>
          <p:cNvPicPr>
            <a:picLocks noChangeAspect="1" noChangeArrowheads="1"/>
          </p:cNvPicPr>
          <p:nvPr/>
        </p:nvPicPr>
        <p:blipFill>
          <a:blip r:embed="rId8" cstate="print"/>
          <a:srcRect l="28056" t="9610"/>
          <a:stretch>
            <a:fillRect/>
          </a:stretch>
        </p:blipFill>
        <p:spPr bwMode="auto">
          <a:xfrm>
            <a:off x="285750" y="1733550"/>
            <a:ext cx="2014538" cy="1714500"/>
          </a:xfrm>
          <a:prstGeom prst="rect">
            <a:avLst/>
          </a:prstGeom>
          <a:noFill/>
          <a:ln w="9525">
            <a:solidFill>
              <a:schemeClr val="tx1"/>
            </a:solidFill>
            <a:miter lim="800000"/>
            <a:headEnd/>
            <a:tailEnd/>
          </a:ln>
        </p:spPr>
      </p:pic>
      <p:pic>
        <p:nvPicPr>
          <p:cNvPr id="888843" name="Picture 11"/>
          <p:cNvPicPr>
            <a:picLocks noChangeAspect="1" noChangeArrowheads="1"/>
          </p:cNvPicPr>
          <p:nvPr/>
        </p:nvPicPr>
        <p:blipFill>
          <a:blip r:embed="rId9" cstate="print"/>
          <a:srcRect l="11116" t="15445" r="47684" b="20984"/>
          <a:stretch>
            <a:fillRect/>
          </a:stretch>
        </p:blipFill>
        <p:spPr bwMode="auto">
          <a:xfrm>
            <a:off x="242888" y="4705350"/>
            <a:ext cx="2216150" cy="1847850"/>
          </a:xfrm>
          <a:prstGeom prst="rect">
            <a:avLst/>
          </a:prstGeom>
          <a:noFill/>
          <a:ln w="9525">
            <a:noFill/>
            <a:miter lim="800000"/>
            <a:headEnd/>
            <a:tailEnd/>
          </a:ln>
        </p:spPr>
      </p:pic>
      <p:pic>
        <p:nvPicPr>
          <p:cNvPr id="888844" name="Picture 12"/>
          <p:cNvPicPr>
            <a:picLocks noChangeAspect="1" noChangeArrowheads="1"/>
          </p:cNvPicPr>
          <p:nvPr/>
        </p:nvPicPr>
        <p:blipFill>
          <a:blip r:embed="rId10" cstate="print"/>
          <a:srcRect l="1152" t="5882" r="-624" b="534"/>
          <a:stretch>
            <a:fillRect/>
          </a:stretch>
        </p:blipFill>
        <p:spPr bwMode="auto">
          <a:xfrm>
            <a:off x="6499225" y="4686300"/>
            <a:ext cx="2397125" cy="1771650"/>
          </a:xfrm>
          <a:prstGeom prst="rect">
            <a:avLst/>
          </a:prstGeom>
          <a:noFill/>
          <a:ln w="9525">
            <a:solidFill>
              <a:schemeClr val="tx1"/>
            </a:solidFill>
            <a:miter lim="800000"/>
            <a:headEnd/>
            <a:tailEnd/>
          </a:ln>
        </p:spPr>
      </p:pic>
      <p:sp>
        <p:nvSpPr>
          <p:cNvPr id="888845" name="Line 13"/>
          <p:cNvSpPr>
            <a:spLocks noChangeShapeType="1"/>
          </p:cNvSpPr>
          <p:nvPr/>
        </p:nvSpPr>
        <p:spPr bwMode="auto">
          <a:xfrm flipH="1" flipV="1">
            <a:off x="2381250" y="3295650"/>
            <a:ext cx="2328863" cy="952500"/>
          </a:xfrm>
          <a:prstGeom prst="line">
            <a:avLst/>
          </a:prstGeom>
          <a:noFill/>
          <a:ln w="9525">
            <a:solidFill>
              <a:srgbClr val="0000FF"/>
            </a:solidFill>
            <a:round/>
            <a:headEnd/>
            <a:tailEnd type="triangle" w="med" len="med"/>
          </a:ln>
        </p:spPr>
        <p:txBody>
          <a:bodyPr wrap="none" lIns="0" tIns="0" rIns="0" bIns="0" anchor="ctr"/>
          <a:lstStyle/>
          <a:p>
            <a:endParaRPr lang="en-US"/>
          </a:p>
        </p:txBody>
      </p:sp>
      <p:sp>
        <p:nvSpPr>
          <p:cNvPr id="888846" name="Line 14"/>
          <p:cNvSpPr>
            <a:spLocks noChangeShapeType="1"/>
          </p:cNvSpPr>
          <p:nvPr/>
        </p:nvSpPr>
        <p:spPr bwMode="auto">
          <a:xfrm flipV="1">
            <a:off x="5886450" y="3544888"/>
            <a:ext cx="998538" cy="665162"/>
          </a:xfrm>
          <a:prstGeom prst="line">
            <a:avLst/>
          </a:prstGeom>
          <a:noFill/>
          <a:ln w="9525">
            <a:solidFill>
              <a:srgbClr val="0000FF"/>
            </a:solidFill>
            <a:round/>
            <a:headEnd/>
            <a:tailEnd type="triangle" w="med" len="med"/>
          </a:ln>
        </p:spPr>
        <p:txBody>
          <a:bodyPr wrap="none" lIns="0" tIns="0" rIns="0" bIns="0" anchor="ctr"/>
          <a:lstStyle/>
          <a:p>
            <a:endParaRPr lang="en-US"/>
          </a:p>
        </p:txBody>
      </p:sp>
      <p:sp>
        <p:nvSpPr>
          <p:cNvPr id="888847" name="Line 15"/>
          <p:cNvSpPr>
            <a:spLocks noChangeShapeType="1"/>
          </p:cNvSpPr>
          <p:nvPr/>
        </p:nvSpPr>
        <p:spPr bwMode="auto">
          <a:xfrm>
            <a:off x="5772150" y="4972050"/>
            <a:ext cx="657225" cy="838200"/>
          </a:xfrm>
          <a:prstGeom prst="line">
            <a:avLst/>
          </a:prstGeom>
          <a:noFill/>
          <a:ln w="9525">
            <a:solidFill>
              <a:srgbClr val="0000FF"/>
            </a:solidFill>
            <a:round/>
            <a:headEnd/>
            <a:tailEnd type="triangle" w="med" len="med"/>
          </a:ln>
        </p:spPr>
        <p:txBody>
          <a:bodyPr wrap="none" lIns="0" tIns="0" rIns="0" bIns="0" anchor="ctr"/>
          <a:lstStyle/>
          <a:p>
            <a:endParaRPr lang="en-US"/>
          </a:p>
        </p:txBody>
      </p:sp>
      <p:sp>
        <p:nvSpPr>
          <p:cNvPr id="888848" name="Line 16"/>
          <p:cNvSpPr>
            <a:spLocks noChangeShapeType="1"/>
          </p:cNvSpPr>
          <p:nvPr/>
        </p:nvSpPr>
        <p:spPr bwMode="auto">
          <a:xfrm flipH="1">
            <a:off x="2528888" y="4838700"/>
            <a:ext cx="2157412" cy="793750"/>
          </a:xfrm>
          <a:prstGeom prst="line">
            <a:avLst/>
          </a:prstGeom>
          <a:noFill/>
          <a:ln w="9525">
            <a:solidFill>
              <a:srgbClr val="0000FF"/>
            </a:solidFill>
            <a:round/>
            <a:headEnd/>
            <a:tailEnd type="triangle" w="med" len="med"/>
          </a:ln>
        </p:spPr>
        <p:txBody>
          <a:bodyPr wrap="none" lIns="0" tIns="0" rIns="0" bIns="0" anchor="ctr"/>
          <a:lstStyle/>
          <a:p>
            <a:endParaRPr lang="en-US"/>
          </a:p>
        </p:txBody>
      </p:sp>
      <p:sp>
        <p:nvSpPr>
          <p:cNvPr id="888849" name="Oval 17"/>
          <p:cNvSpPr>
            <a:spLocks noChangeArrowheads="1"/>
          </p:cNvSpPr>
          <p:nvPr/>
        </p:nvSpPr>
        <p:spPr bwMode="auto">
          <a:xfrm>
            <a:off x="4610100" y="3981450"/>
            <a:ext cx="1390650" cy="1143000"/>
          </a:xfrm>
          <a:prstGeom prst="ellipse">
            <a:avLst/>
          </a:prstGeom>
          <a:noFill/>
          <a:ln w="38100">
            <a:solidFill>
              <a:srgbClr val="FFFF00"/>
            </a:solidFill>
            <a:round/>
            <a:headEnd/>
            <a:tailEnd/>
          </a:ln>
        </p:spPr>
        <p:txBody>
          <a:bodyPr wrap="none" lIns="0" tIns="0" rIns="0" bIns="0" anchor="ctr"/>
          <a:lstStyle/>
          <a:p>
            <a:endParaRPr lang="en-US"/>
          </a:p>
        </p:txBody>
      </p:sp>
      <p:sp>
        <p:nvSpPr>
          <p:cNvPr id="4110" name="Text Box 18"/>
          <p:cNvSpPr txBox="1">
            <a:spLocks noChangeArrowheads="1"/>
          </p:cNvSpPr>
          <p:nvPr/>
        </p:nvSpPr>
        <p:spPr bwMode="auto">
          <a:xfrm>
            <a:off x="3184525" y="5037138"/>
            <a:ext cx="3444875" cy="762000"/>
          </a:xfrm>
          <a:prstGeom prst="rect">
            <a:avLst/>
          </a:prstGeom>
          <a:noFill/>
          <a:ln w="12700">
            <a:noFill/>
            <a:miter lim="800000"/>
            <a:headEnd/>
            <a:tailEnd/>
          </a:ln>
        </p:spPr>
        <p:txBody>
          <a:bodyP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88843"/>
                                        </p:tgtEl>
                                        <p:attrNameLst>
                                          <p:attrName>style.visibility</p:attrName>
                                        </p:attrNameLst>
                                      </p:cBhvr>
                                      <p:to>
                                        <p:strVal val="visible"/>
                                      </p:to>
                                    </p:set>
                                    <p:anim calcmode="lin" valueType="num">
                                      <p:cBhvr>
                                        <p:cTn id="7" dur="1000" fill="hold"/>
                                        <p:tgtEl>
                                          <p:spTgt spid="888843"/>
                                        </p:tgtEl>
                                        <p:attrNameLst>
                                          <p:attrName>ppt_w</p:attrName>
                                        </p:attrNameLst>
                                      </p:cBhvr>
                                      <p:tavLst>
                                        <p:tav tm="0">
                                          <p:val>
                                            <p:strVal val="#ppt_w*0.70"/>
                                          </p:val>
                                        </p:tav>
                                        <p:tav tm="100000">
                                          <p:val>
                                            <p:strVal val="#ppt_w"/>
                                          </p:val>
                                        </p:tav>
                                      </p:tavLst>
                                    </p:anim>
                                    <p:anim calcmode="lin" valueType="num">
                                      <p:cBhvr>
                                        <p:cTn id="8" dur="1000" fill="hold"/>
                                        <p:tgtEl>
                                          <p:spTgt spid="888843"/>
                                        </p:tgtEl>
                                        <p:attrNameLst>
                                          <p:attrName>ppt_h</p:attrName>
                                        </p:attrNameLst>
                                      </p:cBhvr>
                                      <p:tavLst>
                                        <p:tav tm="0">
                                          <p:val>
                                            <p:strVal val="#ppt_h"/>
                                          </p:val>
                                        </p:tav>
                                        <p:tav tm="100000">
                                          <p:val>
                                            <p:strVal val="#ppt_h"/>
                                          </p:val>
                                        </p:tav>
                                      </p:tavLst>
                                    </p:anim>
                                    <p:animEffect transition="in" filter="fade">
                                      <p:cBhvr>
                                        <p:cTn id="9" dur="1000"/>
                                        <p:tgtEl>
                                          <p:spTgt spid="888843"/>
                                        </p:tgtEl>
                                      </p:cBhvr>
                                    </p:animEffect>
                                  </p:childTnLst>
                                </p:cTn>
                              </p:par>
                              <p:par>
                                <p:cTn id="10" presetID="55" presetClass="entr" presetSubtype="0" fill="hold" nodeType="withEffect">
                                  <p:stCondLst>
                                    <p:cond delay="0"/>
                                  </p:stCondLst>
                                  <p:childTnLst>
                                    <p:set>
                                      <p:cBhvr>
                                        <p:cTn id="11" dur="1" fill="hold">
                                          <p:stCondLst>
                                            <p:cond delay="0"/>
                                          </p:stCondLst>
                                        </p:cTn>
                                        <p:tgtEl>
                                          <p:spTgt spid="888842"/>
                                        </p:tgtEl>
                                        <p:attrNameLst>
                                          <p:attrName>style.visibility</p:attrName>
                                        </p:attrNameLst>
                                      </p:cBhvr>
                                      <p:to>
                                        <p:strVal val="visible"/>
                                      </p:to>
                                    </p:set>
                                    <p:anim calcmode="lin" valueType="num">
                                      <p:cBhvr>
                                        <p:cTn id="12" dur="1000" fill="hold"/>
                                        <p:tgtEl>
                                          <p:spTgt spid="888842"/>
                                        </p:tgtEl>
                                        <p:attrNameLst>
                                          <p:attrName>ppt_w</p:attrName>
                                        </p:attrNameLst>
                                      </p:cBhvr>
                                      <p:tavLst>
                                        <p:tav tm="0">
                                          <p:val>
                                            <p:strVal val="#ppt_w*0.70"/>
                                          </p:val>
                                        </p:tav>
                                        <p:tav tm="100000">
                                          <p:val>
                                            <p:strVal val="#ppt_w"/>
                                          </p:val>
                                        </p:tav>
                                      </p:tavLst>
                                    </p:anim>
                                    <p:anim calcmode="lin" valueType="num">
                                      <p:cBhvr>
                                        <p:cTn id="13" dur="1000" fill="hold"/>
                                        <p:tgtEl>
                                          <p:spTgt spid="888842"/>
                                        </p:tgtEl>
                                        <p:attrNameLst>
                                          <p:attrName>ppt_h</p:attrName>
                                        </p:attrNameLst>
                                      </p:cBhvr>
                                      <p:tavLst>
                                        <p:tav tm="0">
                                          <p:val>
                                            <p:strVal val="#ppt_h"/>
                                          </p:val>
                                        </p:tav>
                                        <p:tav tm="100000">
                                          <p:val>
                                            <p:strVal val="#ppt_h"/>
                                          </p:val>
                                        </p:tav>
                                      </p:tavLst>
                                    </p:anim>
                                    <p:animEffect transition="in" filter="fade">
                                      <p:cBhvr>
                                        <p:cTn id="14" dur="1000"/>
                                        <p:tgtEl>
                                          <p:spTgt spid="88884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88845"/>
                                        </p:tgtEl>
                                        <p:attrNameLst>
                                          <p:attrName>style.visibility</p:attrName>
                                        </p:attrNameLst>
                                      </p:cBhvr>
                                      <p:to>
                                        <p:strVal val="visible"/>
                                      </p:to>
                                    </p:set>
                                    <p:anim calcmode="lin" valueType="num">
                                      <p:cBhvr>
                                        <p:cTn id="17" dur="1000" fill="hold"/>
                                        <p:tgtEl>
                                          <p:spTgt spid="888845"/>
                                        </p:tgtEl>
                                        <p:attrNameLst>
                                          <p:attrName>ppt_w</p:attrName>
                                        </p:attrNameLst>
                                      </p:cBhvr>
                                      <p:tavLst>
                                        <p:tav tm="0">
                                          <p:val>
                                            <p:strVal val="#ppt_w*0.70"/>
                                          </p:val>
                                        </p:tav>
                                        <p:tav tm="100000">
                                          <p:val>
                                            <p:strVal val="#ppt_w"/>
                                          </p:val>
                                        </p:tav>
                                      </p:tavLst>
                                    </p:anim>
                                    <p:anim calcmode="lin" valueType="num">
                                      <p:cBhvr>
                                        <p:cTn id="18" dur="1000" fill="hold"/>
                                        <p:tgtEl>
                                          <p:spTgt spid="888845"/>
                                        </p:tgtEl>
                                        <p:attrNameLst>
                                          <p:attrName>ppt_h</p:attrName>
                                        </p:attrNameLst>
                                      </p:cBhvr>
                                      <p:tavLst>
                                        <p:tav tm="0">
                                          <p:val>
                                            <p:strVal val="#ppt_h"/>
                                          </p:val>
                                        </p:tav>
                                        <p:tav tm="100000">
                                          <p:val>
                                            <p:strVal val="#ppt_h"/>
                                          </p:val>
                                        </p:tav>
                                      </p:tavLst>
                                    </p:anim>
                                    <p:animEffect transition="in" filter="fade">
                                      <p:cBhvr>
                                        <p:cTn id="19" dur="1000"/>
                                        <p:tgtEl>
                                          <p:spTgt spid="88884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88848"/>
                                        </p:tgtEl>
                                        <p:attrNameLst>
                                          <p:attrName>style.visibility</p:attrName>
                                        </p:attrNameLst>
                                      </p:cBhvr>
                                      <p:to>
                                        <p:strVal val="visible"/>
                                      </p:to>
                                    </p:set>
                                    <p:anim calcmode="lin" valueType="num">
                                      <p:cBhvr>
                                        <p:cTn id="22" dur="1000" fill="hold"/>
                                        <p:tgtEl>
                                          <p:spTgt spid="888848"/>
                                        </p:tgtEl>
                                        <p:attrNameLst>
                                          <p:attrName>ppt_w</p:attrName>
                                        </p:attrNameLst>
                                      </p:cBhvr>
                                      <p:tavLst>
                                        <p:tav tm="0">
                                          <p:val>
                                            <p:strVal val="#ppt_w*0.70"/>
                                          </p:val>
                                        </p:tav>
                                        <p:tav tm="100000">
                                          <p:val>
                                            <p:strVal val="#ppt_w"/>
                                          </p:val>
                                        </p:tav>
                                      </p:tavLst>
                                    </p:anim>
                                    <p:anim calcmode="lin" valueType="num">
                                      <p:cBhvr>
                                        <p:cTn id="23" dur="1000" fill="hold"/>
                                        <p:tgtEl>
                                          <p:spTgt spid="888848"/>
                                        </p:tgtEl>
                                        <p:attrNameLst>
                                          <p:attrName>ppt_h</p:attrName>
                                        </p:attrNameLst>
                                      </p:cBhvr>
                                      <p:tavLst>
                                        <p:tav tm="0">
                                          <p:val>
                                            <p:strVal val="#ppt_h"/>
                                          </p:val>
                                        </p:tav>
                                        <p:tav tm="100000">
                                          <p:val>
                                            <p:strVal val="#ppt_h"/>
                                          </p:val>
                                        </p:tav>
                                      </p:tavLst>
                                    </p:anim>
                                    <p:animEffect transition="in" filter="fade">
                                      <p:cBhvr>
                                        <p:cTn id="24" dur="1000"/>
                                        <p:tgtEl>
                                          <p:spTgt spid="888848"/>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888847"/>
                                        </p:tgtEl>
                                        <p:attrNameLst>
                                          <p:attrName>style.visibility</p:attrName>
                                        </p:attrNameLst>
                                      </p:cBhvr>
                                      <p:to>
                                        <p:strVal val="visible"/>
                                      </p:to>
                                    </p:set>
                                    <p:anim calcmode="lin" valueType="num">
                                      <p:cBhvr>
                                        <p:cTn id="27" dur="1000" fill="hold"/>
                                        <p:tgtEl>
                                          <p:spTgt spid="888847"/>
                                        </p:tgtEl>
                                        <p:attrNameLst>
                                          <p:attrName>ppt_w</p:attrName>
                                        </p:attrNameLst>
                                      </p:cBhvr>
                                      <p:tavLst>
                                        <p:tav tm="0">
                                          <p:val>
                                            <p:strVal val="#ppt_w*0.70"/>
                                          </p:val>
                                        </p:tav>
                                        <p:tav tm="100000">
                                          <p:val>
                                            <p:strVal val="#ppt_w"/>
                                          </p:val>
                                        </p:tav>
                                      </p:tavLst>
                                    </p:anim>
                                    <p:anim calcmode="lin" valueType="num">
                                      <p:cBhvr>
                                        <p:cTn id="28" dur="1000" fill="hold"/>
                                        <p:tgtEl>
                                          <p:spTgt spid="888847"/>
                                        </p:tgtEl>
                                        <p:attrNameLst>
                                          <p:attrName>ppt_h</p:attrName>
                                        </p:attrNameLst>
                                      </p:cBhvr>
                                      <p:tavLst>
                                        <p:tav tm="0">
                                          <p:val>
                                            <p:strVal val="#ppt_h"/>
                                          </p:val>
                                        </p:tav>
                                        <p:tav tm="100000">
                                          <p:val>
                                            <p:strVal val="#ppt_h"/>
                                          </p:val>
                                        </p:tav>
                                      </p:tavLst>
                                    </p:anim>
                                    <p:animEffect transition="in" filter="fade">
                                      <p:cBhvr>
                                        <p:cTn id="29" dur="1000"/>
                                        <p:tgtEl>
                                          <p:spTgt spid="888847"/>
                                        </p:tgtEl>
                                      </p:cBhvr>
                                    </p:animEffect>
                                  </p:childTnLst>
                                </p:cTn>
                              </p:par>
                              <p:par>
                                <p:cTn id="30" presetID="55" presetClass="entr" presetSubtype="0" fill="hold" nodeType="withEffect">
                                  <p:stCondLst>
                                    <p:cond delay="0"/>
                                  </p:stCondLst>
                                  <p:childTnLst>
                                    <p:set>
                                      <p:cBhvr>
                                        <p:cTn id="31" dur="1" fill="hold">
                                          <p:stCondLst>
                                            <p:cond delay="0"/>
                                          </p:stCondLst>
                                        </p:cTn>
                                        <p:tgtEl>
                                          <p:spTgt spid="888844"/>
                                        </p:tgtEl>
                                        <p:attrNameLst>
                                          <p:attrName>style.visibility</p:attrName>
                                        </p:attrNameLst>
                                      </p:cBhvr>
                                      <p:to>
                                        <p:strVal val="visible"/>
                                      </p:to>
                                    </p:set>
                                    <p:anim calcmode="lin" valueType="num">
                                      <p:cBhvr>
                                        <p:cTn id="32" dur="1000" fill="hold"/>
                                        <p:tgtEl>
                                          <p:spTgt spid="888844"/>
                                        </p:tgtEl>
                                        <p:attrNameLst>
                                          <p:attrName>ppt_w</p:attrName>
                                        </p:attrNameLst>
                                      </p:cBhvr>
                                      <p:tavLst>
                                        <p:tav tm="0">
                                          <p:val>
                                            <p:strVal val="#ppt_w*0.70"/>
                                          </p:val>
                                        </p:tav>
                                        <p:tav tm="100000">
                                          <p:val>
                                            <p:strVal val="#ppt_w"/>
                                          </p:val>
                                        </p:tav>
                                      </p:tavLst>
                                    </p:anim>
                                    <p:anim calcmode="lin" valueType="num">
                                      <p:cBhvr>
                                        <p:cTn id="33" dur="1000" fill="hold"/>
                                        <p:tgtEl>
                                          <p:spTgt spid="888844"/>
                                        </p:tgtEl>
                                        <p:attrNameLst>
                                          <p:attrName>ppt_h</p:attrName>
                                        </p:attrNameLst>
                                      </p:cBhvr>
                                      <p:tavLst>
                                        <p:tav tm="0">
                                          <p:val>
                                            <p:strVal val="#ppt_h"/>
                                          </p:val>
                                        </p:tav>
                                        <p:tav tm="100000">
                                          <p:val>
                                            <p:strVal val="#ppt_h"/>
                                          </p:val>
                                        </p:tav>
                                      </p:tavLst>
                                    </p:anim>
                                    <p:animEffect transition="in" filter="fade">
                                      <p:cBhvr>
                                        <p:cTn id="34" dur="1000"/>
                                        <p:tgtEl>
                                          <p:spTgt spid="888844"/>
                                        </p:tgtEl>
                                      </p:cBhvr>
                                    </p:animEffect>
                                  </p:childTnLst>
                                </p:cTn>
                              </p:par>
                              <p:par>
                                <p:cTn id="35" presetID="55" presetClass="entr" presetSubtype="0" fill="hold" nodeType="withEffect">
                                  <p:stCondLst>
                                    <p:cond delay="0"/>
                                  </p:stCondLst>
                                  <p:childTnLst>
                                    <p:set>
                                      <p:cBhvr>
                                        <p:cTn id="36" dur="1" fill="hold">
                                          <p:stCondLst>
                                            <p:cond delay="0"/>
                                          </p:stCondLst>
                                        </p:cTn>
                                        <p:tgtEl>
                                          <p:spTgt spid="888841"/>
                                        </p:tgtEl>
                                        <p:attrNameLst>
                                          <p:attrName>style.visibility</p:attrName>
                                        </p:attrNameLst>
                                      </p:cBhvr>
                                      <p:to>
                                        <p:strVal val="visible"/>
                                      </p:to>
                                    </p:set>
                                    <p:anim calcmode="lin" valueType="num">
                                      <p:cBhvr>
                                        <p:cTn id="37" dur="1000" fill="hold"/>
                                        <p:tgtEl>
                                          <p:spTgt spid="888841"/>
                                        </p:tgtEl>
                                        <p:attrNameLst>
                                          <p:attrName>ppt_w</p:attrName>
                                        </p:attrNameLst>
                                      </p:cBhvr>
                                      <p:tavLst>
                                        <p:tav tm="0">
                                          <p:val>
                                            <p:strVal val="#ppt_w*0.70"/>
                                          </p:val>
                                        </p:tav>
                                        <p:tav tm="100000">
                                          <p:val>
                                            <p:strVal val="#ppt_w"/>
                                          </p:val>
                                        </p:tav>
                                      </p:tavLst>
                                    </p:anim>
                                    <p:anim calcmode="lin" valueType="num">
                                      <p:cBhvr>
                                        <p:cTn id="38" dur="1000" fill="hold"/>
                                        <p:tgtEl>
                                          <p:spTgt spid="888841"/>
                                        </p:tgtEl>
                                        <p:attrNameLst>
                                          <p:attrName>ppt_h</p:attrName>
                                        </p:attrNameLst>
                                      </p:cBhvr>
                                      <p:tavLst>
                                        <p:tav tm="0">
                                          <p:val>
                                            <p:strVal val="#ppt_h"/>
                                          </p:val>
                                        </p:tav>
                                        <p:tav tm="100000">
                                          <p:val>
                                            <p:strVal val="#ppt_h"/>
                                          </p:val>
                                        </p:tav>
                                      </p:tavLst>
                                    </p:anim>
                                    <p:animEffect transition="in" filter="fade">
                                      <p:cBhvr>
                                        <p:cTn id="39" dur="1000"/>
                                        <p:tgtEl>
                                          <p:spTgt spid="888841"/>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888846"/>
                                        </p:tgtEl>
                                        <p:attrNameLst>
                                          <p:attrName>style.visibility</p:attrName>
                                        </p:attrNameLst>
                                      </p:cBhvr>
                                      <p:to>
                                        <p:strVal val="visible"/>
                                      </p:to>
                                    </p:set>
                                    <p:anim calcmode="lin" valueType="num">
                                      <p:cBhvr>
                                        <p:cTn id="42" dur="1000" fill="hold"/>
                                        <p:tgtEl>
                                          <p:spTgt spid="888846"/>
                                        </p:tgtEl>
                                        <p:attrNameLst>
                                          <p:attrName>ppt_w</p:attrName>
                                        </p:attrNameLst>
                                      </p:cBhvr>
                                      <p:tavLst>
                                        <p:tav tm="0">
                                          <p:val>
                                            <p:strVal val="#ppt_w*0.70"/>
                                          </p:val>
                                        </p:tav>
                                        <p:tav tm="100000">
                                          <p:val>
                                            <p:strVal val="#ppt_w"/>
                                          </p:val>
                                        </p:tav>
                                      </p:tavLst>
                                    </p:anim>
                                    <p:anim calcmode="lin" valueType="num">
                                      <p:cBhvr>
                                        <p:cTn id="43" dur="1000" fill="hold"/>
                                        <p:tgtEl>
                                          <p:spTgt spid="888846"/>
                                        </p:tgtEl>
                                        <p:attrNameLst>
                                          <p:attrName>ppt_h</p:attrName>
                                        </p:attrNameLst>
                                      </p:cBhvr>
                                      <p:tavLst>
                                        <p:tav tm="0">
                                          <p:val>
                                            <p:strVal val="#ppt_h"/>
                                          </p:val>
                                        </p:tav>
                                        <p:tav tm="100000">
                                          <p:val>
                                            <p:strVal val="#ppt_h"/>
                                          </p:val>
                                        </p:tav>
                                      </p:tavLst>
                                    </p:anim>
                                    <p:animEffect transition="in" filter="fade">
                                      <p:cBhvr>
                                        <p:cTn id="44" dur="1000"/>
                                        <p:tgtEl>
                                          <p:spTgt spid="888846"/>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888849"/>
                                        </p:tgtEl>
                                        <p:attrNameLst>
                                          <p:attrName>style.visibility</p:attrName>
                                        </p:attrNameLst>
                                      </p:cBhvr>
                                      <p:to>
                                        <p:strVal val="visible"/>
                                      </p:to>
                                    </p:set>
                                    <p:anim calcmode="lin" valueType="num">
                                      <p:cBhvr>
                                        <p:cTn id="47" dur="1000" fill="hold"/>
                                        <p:tgtEl>
                                          <p:spTgt spid="888849"/>
                                        </p:tgtEl>
                                        <p:attrNameLst>
                                          <p:attrName>ppt_w</p:attrName>
                                        </p:attrNameLst>
                                      </p:cBhvr>
                                      <p:tavLst>
                                        <p:tav tm="0">
                                          <p:val>
                                            <p:strVal val="#ppt_w*0.70"/>
                                          </p:val>
                                        </p:tav>
                                        <p:tav tm="100000">
                                          <p:val>
                                            <p:strVal val="#ppt_w"/>
                                          </p:val>
                                        </p:tav>
                                      </p:tavLst>
                                    </p:anim>
                                    <p:anim calcmode="lin" valueType="num">
                                      <p:cBhvr>
                                        <p:cTn id="48" dur="1000" fill="hold"/>
                                        <p:tgtEl>
                                          <p:spTgt spid="888849"/>
                                        </p:tgtEl>
                                        <p:attrNameLst>
                                          <p:attrName>ppt_h</p:attrName>
                                        </p:attrNameLst>
                                      </p:cBhvr>
                                      <p:tavLst>
                                        <p:tav tm="0">
                                          <p:val>
                                            <p:strVal val="#ppt_h"/>
                                          </p:val>
                                        </p:tav>
                                        <p:tav tm="100000">
                                          <p:val>
                                            <p:strVal val="#ppt_h"/>
                                          </p:val>
                                        </p:tav>
                                      </p:tavLst>
                                    </p:anim>
                                    <p:animEffect transition="in" filter="fade">
                                      <p:cBhvr>
                                        <p:cTn id="49" dur="1000"/>
                                        <p:tgtEl>
                                          <p:spTgt spid="88884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88840"/>
                                        </p:tgtEl>
                                        <p:attrNameLst>
                                          <p:attrName>style.visibility</p:attrName>
                                        </p:attrNameLst>
                                      </p:cBhvr>
                                      <p:to>
                                        <p:strVal val="visible"/>
                                      </p:to>
                                    </p:set>
                                    <p:animEffect transition="in" filter="fade">
                                      <p:cBhvr>
                                        <p:cTn id="52" dur="1000"/>
                                        <p:tgtEl>
                                          <p:spTgt spid="888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40" grpId="0"/>
      <p:bldP spid="888845" grpId="0" animBg="1"/>
      <p:bldP spid="888846" grpId="0" animBg="1"/>
      <p:bldP spid="888847" grpId="0" animBg="1"/>
      <p:bldP spid="888848" grpId="0" animBg="1"/>
      <p:bldP spid="88884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52400"/>
            <a:ext cx="8229600" cy="1143000"/>
          </a:xfrm>
        </p:spPr>
        <p:txBody>
          <a:bodyPr/>
          <a:lstStyle/>
          <a:p>
            <a:pPr algn="ctr" eaLnBrk="1" hangingPunct="1"/>
            <a:r>
              <a:rPr lang="pt-BR" sz="3600" noProof="0" smtClean="0"/>
              <a:t>Por que formar o Centro de Produção de MMC?</a:t>
            </a:r>
          </a:p>
        </p:txBody>
      </p:sp>
      <p:sp>
        <p:nvSpPr>
          <p:cNvPr id="4099" name="Rectangle 3"/>
          <p:cNvSpPr>
            <a:spLocks noGrp="1" noChangeArrowheads="1"/>
          </p:cNvSpPr>
          <p:nvPr>
            <p:ph idx="1"/>
          </p:nvPr>
        </p:nvSpPr>
        <p:spPr>
          <a:xfrm>
            <a:off x="457200" y="1295400"/>
            <a:ext cx="8229600" cy="5257800"/>
          </a:xfrm>
        </p:spPr>
        <p:txBody>
          <a:bodyPr/>
          <a:lstStyle/>
          <a:p>
            <a:pPr eaLnBrk="1" hangingPunct="1">
              <a:spcBef>
                <a:spcPts val="0"/>
              </a:spcBef>
              <a:spcAft>
                <a:spcPts val="900"/>
              </a:spcAft>
              <a:buSzPct val="75000"/>
              <a:buFont typeface="Arial" pitchFamily="34" charset="0"/>
              <a:buChar char="■"/>
            </a:pPr>
            <a:r>
              <a:rPr lang="pt-BR" sz="2400" noProof="0" dirty="0" smtClean="0"/>
              <a:t>Padrões consistentes, especificações e produtos</a:t>
            </a:r>
          </a:p>
          <a:p>
            <a:pPr eaLnBrk="1" hangingPunct="1">
              <a:spcBef>
                <a:spcPts val="0"/>
              </a:spcBef>
              <a:spcAft>
                <a:spcPts val="900"/>
              </a:spcAft>
              <a:buSzPct val="75000"/>
              <a:buFont typeface="Arial" pitchFamily="34" charset="0"/>
              <a:buChar char="■"/>
            </a:pPr>
            <a:r>
              <a:rPr lang="pt-BR" sz="2400" noProof="0" dirty="0" smtClean="0"/>
              <a:t>Produção Efetiva em termos de custos</a:t>
            </a:r>
          </a:p>
          <a:p>
            <a:pPr lvl="0">
              <a:spcBef>
                <a:spcPts val="0"/>
              </a:spcBef>
              <a:spcAft>
                <a:spcPts val="900"/>
              </a:spcAft>
              <a:buSzPct val="75000"/>
              <a:buFont typeface="Arial" pitchFamily="34" charset="0"/>
              <a:buChar char="■"/>
            </a:pPr>
            <a:r>
              <a:rPr lang="pt-BR" sz="2400" noProof="0" dirty="0" smtClean="0"/>
              <a:t>Manter competência técnica local em HH&amp;C, SIG e </a:t>
            </a:r>
            <a:r>
              <a:rPr lang="pt-BR" sz="2400" noProof="0" dirty="0" err="1" smtClean="0"/>
              <a:t>COPs</a:t>
            </a:r>
            <a:r>
              <a:rPr lang="pt-BR" sz="2400" noProof="0" dirty="0" smtClean="0"/>
              <a:t> </a:t>
            </a:r>
            <a:r>
              <a:rPr lang="pt-BR" sz="2400" dirty="0" smtClean="0"/>
              <a:t>dos</a:t>
            </a:r>
            <a:r>
              <a:rPr lang="pt-BR" sz="2400" noProof="0" dirty="0" smtClean="0"/>
              <a:t> </a:t>
            </a:r>
            <a:r>
              <a:rPr lang="pt-BR" sz="2400" noProof="0" dirty="0" smtClean="0"/>
              <a:t>economistas </a:t>
            </a:r>
          </a:p>
          <a:p>
            <a:pPr eaLnBrk="1" hangingPunct="1">
              <a:spcBef>
                <a:spcPts val="0"/>
              </a:spcBef>
              <a:spcAft>
                <a:spcPts val="300"/>
              </a:spcAft>
              <a:buSzPct val="75000"/>
              <a:buFont typeface="Arial" pitchFamily="34" charset="0"/>
              <a:buChar char="■"/>
            </a:pPr>
            <a:r>
              <a:rPr lang="pt-BR" sz="2400" noProof="0" dirty="0" smtClean="0"/>
              <a:t>Programas originais </a:t>
            </a:r>
          </a:p>
          <a:p>
            <a:pPr lvl="1" eaLnBrk="1" hangingPunct="1">
              <a:spcBef>
                <a:spcPts val="0"/>
              </a:spcBef>
              <a:spcAft>
                <a:spcPts val="600"/>
              </a:spcAft>
              <a:buSzPct val="100000"/>
              <a:buFont typeface="Arial" pitchFamily="34" charset="0"/>
              <a:buChar char="●"/>
            </a:pPr>
            <a:r>
              <a:rPr lang="pt-BR" sz="2400" noProof="0" dirty="0" smtClean="0"/>
              <a:t>Proteção e Resiliência na Infraestrutura Crítica (CIPR)</a:t>
            </a:r>
          </a:p>
          <a:p>
            <a:pPr lvl="1" eaLnBrk="1" hangingPunct="1">
              <a:spcBef>
                <a:spcPts val="0"/>
              </a:spcBef>
              <a:spcAft>
                <a:spcPts val="1200"/>
              </a:spcAft>
              <a:buSzPct val="100000"/>
              <a:buFont typeface="Arial" pitchFamily="34" charset="0"/>
              <a:buChar char="●"/>
            </a:pPr>
            <a:r>
              <a:rPr lang="pt-BR" sz="2400" noProof="0" dirty="0" smtClean="0"/>
              <a:t>Segurança de Barragens e Segurança de Diques</a:t>
            </a:r>
          </a:p>
          <a:p>
            <a:pPr eaLnBrk="1" hangingPunct="1">
              <a:spcBef>
                <a:spcPts val="0"/>
              </a:spcBef>
              <a:spcAft>
                <a:spcPts val="900"/>
              </a:spcAft>
              <a:buSzPct val="75000"/>
              <a:buFont typeface="Arial" pitchFamily="34" charset="0"/>
              <a:buChar char="■"/>
            </a:pPr>
            <a:r>
              <a:rPr lang="pt-BR" sz="2400" noProof="0" dirty="0" smtClean="0"/>
              <a:t>Prioridades estabelecidas pela Sede baseadas em DSAC/IES &amp; CIPR</a:t>
            </a:r>
          </a:p>
          <a:p>
            <a:pPr eaLnBrk="1" hangingPunct="1">
              <a:spcBef>
                <a:spcPts val="0"/>
              </a:spcBef>
              <a:spcAft>
                <a:spcPts val="900"/>
              </a:spcAft>
              <a:buSzPct val="75000"/>
              <a:buFont typeface="Arial" pitchFamily="34" charset="0"/>
              <a:buChar char="■"/>
            </a:pPr>
            <a:r>
              <a:rPr lang="pt-BR" sz="2400" noProof="0" dirty="0" smtClean="0"/>
              <a:t>MMC funciona sob a direção do Comitê Diretor do MMC</a:t>
            </a:r>
            <a:endParaRPr lang="pt-BR" sz="2800" noProof="0" dirty="0" smtClean="0"/>
          </a:p>
          <a:p>
            <a:pPr lvl="1" eaLnBrk="1" hangingPunct="1"/>
            <a:endParaRPr lang="pt-BR" noProof="0" dirty="0" smtClean="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pPr algn="ctr"/>
            <a:r>
              <a:rPr lang="pt-BR" noProof="0" smtClean="0"/>
              <a:t>Produtos de MMC</a:t>
            </a:r>
            <a:endParaRPr lang="pt-BR" noProof="0"/>
          </a:p>
        </p:txBody>
      </p:sp>
      <p:sp>
        <p:nvSpPr>
          <p:cNvPr id="3" name="Content Placeholder 2"/>
          <p:cNvSpPr>
            <a:spLocks noGrp="1"/>
          </p:cNvSpPr>
          <p:nvPr>
            <p:ph idx="1"/>
          </p:nvPr>
        </p:nvSpPr>
        <p:spPr>
          <a:xfrm>
            <a:off x="609600" y="685800"/>
            <a:ext cx="8534400" cy="5638800"/>
          </a:xfrm>
        </p:spPr>
        <p:txBody>
          <a:bodyPr/>
          <a:lstStyle/>
          <a:p>
            <a:pPr marL="228600" indent="-228600" eaLnBrk="1" hangingPunct="1">
              <a:spcBef>
                <a:spcPts val="0"/>
              </a:spcBef>
              <a:spcAft>
                <a:spcPts val="300"/>
              </a:spcAft>
              <a:buSzPct val="75000"/>
              <a:buFont typeface="Arial" pitchFamily="34" charset="0"/>
              <a:buChar char="■"/>
            </a:pPr>
            <a:r>
              <a:rPr lang="pt-BR" sz="1800" b="1" noProof="0" smtClean="0"/>
              <a:t>Modelagem </a:t>
            </a:r>
          </a:p>
          <a:p>
            <a:pPr lvl="1" eaLnBrk="1" hangingPunct="1">
              <a:spcBef>
                <a:spcPts val="0"/>
              </a:spcBef>
              <a:spcAft>
                <a:spcPts val="300"/>
              </a:spcAft>
            </a:pPr>
            <a:r>
              <a:rPr lang="pt-BR" sz="1400" noProof="0" smtClean="0"/>
              <a:t>Modelos Hidráulicos Georreferenciados Instáveis</a:t>
            </a:r>
          </a:p>
          <a:p>
            <a:pPr lvl="2" eaLnBrk="1" hangingPunct="1">
              <a:spcBef>
                <a:spcPts val="0"/>
              </a:spcBef>
              <a:spcAft>
                <a:spcPts val="300"/>
              </a:spcAft>
            </a:pPr>
            <a:r>
              <a:rPr lang="pt-BR" sz="1400" noProof="0" smtClean="0"/>
              <a:t>1D – HEC-RAS</a:t>
            </a:r>
          </a:p>
          <a:p>
            <a:pPr lvl="2" eaLnBrk="1" hangingPunct="1">
              <a:spcBef>
                <a:spcPts val="0"/>
              </a:spcBef>
              <a:spcAft>
                <a:spcPts val="300"/>
              </a:spcAft>
            </a:pPr>
            <a:r>
              <a:rPr lang="pt-BR" sz="1400" noProof="0" smtClean="0"/>
              <a:t>2D – Flo 2D – (HEC-RAS com Capacidade 2D)</a:t>
            </a:r>
          </a:p>
          <a:p>
            <a:pPr lvl="1" eaLnBrk="1" hangingPunct="1">
              <a:spcBef>
                <a:spcPts val="0"/>
              </a:spcBef>
              <a:spcAft>
                <a:spcPts val="300"/>
              </a:spcAft>
            </a:pPr>
            <a:r>
              <a:rPr lang="pt-BR" sz="1400" noProof="0" smtClean="0"/>
              <a:t>Modelos disponíveis via RADSII de tal forma a serem modificados para simular eventos em tempo real</a:t>
            </a:r>
          </a:p>
          <a:p>
            <a:pPr lvl="1" eaLnBrk="1" hangingPunct="1">
              <a:spcBef>
                <a:spcPts val="0"/>
              </a:spcBef>
              <a:spcAft>
                <a:spcPts val="300"/>
              </a:spcAft>
            </a:pPr>
            <a:r>
              <a:rPr lang="pt-BR" sz="1400" noProof="0" smtClean="0"/>
              <a:t>Modelos serão disponíveis para uso pelo Distrito</a:t>
            </a:r>
          </a:p>
          <a:p>
            <a:pPr lvl="2" eaLnBrk="1" hangingPunct="1">
              <a:spcBef>
                <a:spcPts val="0"/>
              </a:spcBef>
              <a:spcAft>
                <a:spcPts val="300"/>
              </a:spcAft>
            </a:pPr>
            <a:r>
              <a:rPr lang="pt-BR" sz="1400" noProof="0" smtClean="0"/>
              <a:t>Pode ser complementado com Novos Dados e retornado a RADSII após a revisão</a:t>
            </a:r>
          </a:p>
          <a:p>
            <a:pPr lvl="2" eaLnBrk="1" hangingPunct="1">
              <a:spcBef>
                <a:spcPts val="0"/>
              </a:spcBef>
              <a:spcAft>
                <a:spcPts val="600"/>
              </a:spcAft>
            </a:pPr>
            <a:r>
              <a:rPr lang="pt-BR" sz="1400" noProof="0" smtClean="0"/>
              <a:t>Pode ser modificado para ser usado em vários tipos de estudo para Missões do Distrito</a:t>
            </a:r>
          </a:p>
          <a:p>
            <a:pPr marL="228600" indent="-228600" eaLnBrk="1" hangingPunct="1">
              <a:spcBef>
                <a:spcPts val="0"/>
              </a:spcBef>
              <a:spcAft>
                <a:spcPts val="300"/>
              </a:spcAft>
              <a:buSzPct val="75000"/>
              <a:buFont typeface="Arial" pitchFamily="34" charset="0"/>
              <a:buChar char="■"/>
            </a:pPr>
            <a:r>
              <a:rPr lang="pt-BR" sz="1800" b="1" noProof="0" smtClean="0"/>
              <a:t>Mapeamento</a:t>
            </a:r>
          </a:p>
          <a:p>
            <a:pPr lvl="1" eaLnBrk="1" hangingPunct="1">
              <a:spcBef>
                <a:spcPts val="0"/>
              </a:spcBef>
              <a:spcAft>
                <a:spcPts val="300"/>
              </a:spcAft>
            </a:pPr>
            <a:r>
              <a:rPr lang="pt-BR" sz="1400" noProof="0" smtClean="0"/>
              <a:t>Arquivos Digitais para 10 cenários </a:t>
            </a:r>
          </a:p>
          <a:p>
            <a:pPr lvl="1" eaLnBrk="1" hangingPunct="1">
              <a:spcBef>
                <a:spcPts val="0"/>
              </a:spcBef>
              <a:spcAft>
                <a:spcPts val="300"/>
              </a:spcAft>
            </a:pPr>
            <a:r>
              <a:rPr lang="pt-BR" sz="1400" noProof="0" smtClean="0"/>
              <a:t>Mapeamento de registrtos para 2 cenários como suporte aos PAEs</a:t>
            </a:r>
          </a:p>
          <a:p>
            <a:pPr lvl="1" eaLnBrk="1" hangingPunct="1">
              <a:spcBef>
                <a:spcPts val="0"/>
              </a:spcBef>
              <a:spcAft>
                <a:spcPts val="300"/>
              </a:spcAft>
            </a:pPr>
            <a:r>
              <a:rPr lang="pt-BR" sz="1400" noProof="0" smtClean="0"/>
              <a:t>Arquivos Corpmap</a:t>
            </a:r>
          </a:p>
          <a:p>
            <a:pPr lvl="1" eaLnBrk="1" hangingPunct="1">
              <a:spcBef>
                <a:spcPts val="0"/>
              </a:spcBef>
              <a:spcAft>
                <a:spcPts val="600"/>
              </a:spcAft>
            </a:pPr>
            <a:r>
              <a:rPr lang="pt-BR" sz="1400" noProof="0" smtClean="0"/>
              <a:t>Animação KMZ  (Arquivos Google Earth)</a:t>
            </a:r>
          </a:p>
          <a:p>
            <a:pPr marL="228600" indent="-228600" eaLnBrk="1" hangingPunct="1">
              <a:spcBef>
                <a:spcPts val="0"/>
              </a:spcBef>
              <a:spcAft>
                <a:spcPts val="300"/>
              </a:spcAft>
              <a:buSzPct val="75000"/>
              <a:buFont typeface="Arial" pitchFamily="34" charset="0"/>
              <a:buChar char="■"/>
            </a:pPr>
            <a:r>
              <a:rPr lang="pt-BR" sz="1800" b="1" noProof="0" smtClean="0"/>
              <a:t>Estimativas de Consequencias </a:t>
            </a:r>
          </a:p>
          <a:p>
            <a:pPr lvl="1">
              <a:spcBef>
                <a:spcPts val="0"/>
              </a:spcBef>
              <a:spcAft>
                <a:spcPts val="300"/>
              </a:spcAft>
            </a:pPr>
            <a:r>
              <a:rPr lang="pt-BR" sz="1400" noProof="0" smtClean="0"/>
              <a:t>Estimativa de Consequencias Detalhadas de forma a incluir PAR, LOL, Danos Totais.</a:t>
            </a:r>
          </a:p>
          <a:p>
            <a:pPr lvl="1" eaLnBrk="1" hangingPunct="1">
              <a:spcBef>
                <a:spcPts val="0"/>
              </a:spcBef>
              <a:spcAft>
                <a:spcPts val="300"/>
              </a:spcAft>
            </a:pPr>
            <a:r>
              <a:rPr lang="pt-BR" sz="1400" noProof="0" smtClean="0"/>
              <a:t>Os resultados apóiam Proteção de Infraestrutura Crítica e Programa de Resiliência</a:t>
            </a:r>
          </a:p>
          <a:p>
            <a:pPr lvl="2" eaLnBrk="1" hangingPunct="1">
              <a:spcBef>
                <a:spcPts val="0"/>
              </a:spcBef>
              <a:spcAft>
                <a:spcPts val="300"/>
              </a:spcAft>
            </a:pPr>
            <a:r>
              <a:rPr lang="pt-BR" sz="1400" noProof="0" smtClean="0"/>
              <a:t>Fichas CTS</a:t>
            </a:r>
          </a:p>
          <a:p>
            <a:pPr lvl="2" eaLnBrk="1" hangingPunct="1">
              <a:spcBef>
                <a:spcPts val="0"/>
              </a:spcBef>
              <a:spcAft>
                <a:spcPts val="300"/>
              </a:spcAft>
            </a:pPr>
            <a:r>
              <a:rPr lang="pt-BR" sz="1400" noProof="0" smtClean="0"/>
              <a:t>Relatórios de Projetos  (</a:t>
            </a:r>
            <a:r>
              <a:rPr lang="pt-BR" sz="1400" b="1" noProof="0" smtClean="0"/>
              <a:t>Relatório de Avaliação de Consequencias)</a:t>
            </a:r>
            <a:endParaRPr lang="pt-BR" sz="1400" noProof="0" smtClean="0"/>
          </a:p>
          <a:p>
            <a:pPr lvl="1" eaLnBrk="1" hangingPunct="1">
              <a:spcBef>
                <a:spcPts val="0"/>
              </a:spcBef>
              <a:spcAft>
                <a:spcPts val="300"/>
              </a:spcAft>
            </a:pPr>
            <a:r>
              <a:rPr lang="pt-BR" sz="1400" noProof="0" smtClean="0"/>
              <a:t>          Permite que a Segurança de Barragens categorize o inventário de acordo com o risco 		       e prioridades de financiamento</a:t>
            </a:r>
          </a:p>
          <a:p>
            <a:pPr>
              <a:spcBef>
                <a:spcPts val="0"/>
              </a:spcBef>
              <a:spcAft>
                <a:spcPts val="300"/>
              </a:spcAft>
            </a:pPr>
            <a:endParaRPr lang="pt-BR" noProof="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68362"/>
          </a:xfrm>
        </p:spPr>
        <p:txBody>
          <a:bodyPr/>
          <a:lstStyle/>
          <a:p>
            <a:r>
              <a:rPr lang="pt-BR" noProof="0" smtClean="0"/>
              <a:t>Dez Cenários Modelo Padrão</a:t>
            </a:r>
            <a:endParaRPr lang="pt-BR" noProof="0"/>
          </a:p>
        </p:txBody>
      </p:sp>
      <p:sp>
        <p:nvSpPr>
          <p:cNvPr id="3" name="Content Placeholder 2"/>
          <p:cNvSpPr>
            <a:spLocks noGrp="1"/>
          </p:cNvSpPr>
          <p:nvPr>
            <p:ph idx="1"/>
          </p:nvPr>
        </p:nvSpPr>
        <p:spPr>
          <a:xfrm>
            <a:off x="457200" y="990600"/>
            <a:ext cx="8229600" cy="2895600"/>
          </a:xfrm>
        </p:spPr>
        <p:txBody>
          <a:bodyPr/>
          <a:lstStyle/>
          <a:p>
            <a:pPr>
              <a:spcBef>
                <a:spcPts val="0"/>
              </a:spcBef>
              <a:spcAft>
                <a:spcPts val="300"/>
              </a:spcAft>
              <a:buSzPct val="75000"/>
              <a:buFont typeface="Arial" pitchFamily="34" charset="0"/>
              <a:buChar char="■"/>
            </a:pPr>
            <a:r>
              <a:rPr lang="pt-BR" sz="2800" noProof="0" dirty="0" smtClean="0"/>
              <a:t>Cinco para condições de falhas e cinco para condições sem falhas </a:t>
            </a:r>
          </a:p>
          <a:p>
            <a:pPr marL="863600" lvl="1" indent="-342900">
              <a:spcBef>
                <a:spcPts val="0"/>
              </a:spcBef>
              <a:spcAft>
                <a:spcPts val="600"/>
              </a:spcAft>
              <a:buSzPct val="100000"/>
              <a:buFont typeface="Arial" pitchFamily="34" charset="0"/>
              <a:buChar char="●"/>
            </a:pPr>
            <a:r>
              <a:rPr lang="pt-BR" sz="1600" noProof="0" dirty="0" smtClean="0"/>
              <a:t>Cota baixa normal – 90% de duração de </a:t>
            </a:r>
            <a:r>
              <a:rPr lang="pt-BR" sz="1600" noProof="0" dirty="0" err="1" smtClean="0"/>
              <a:t>excedência</a:t>
            </a:r>
            <a:endParaRPr lang="pt-BR" sz="1600" noProof="0" dirty="0" smtClean="0"/>
          </a:p>
          <a:p>
            <a:pPr marL="863600" lvl="1" indent="-342900">
              <a:spcBef>
                <a:spcPts val="0"/>
              </a:spcBef>
              <a:spcAft>
                <a:spcPts val="600"/>
              </a:spcAft>
              <a:buSzPct val="100000"/>
              <a:buFont typeface="Arial" pitchFamily="34" charset="0"/>
              <a:buChar char="●"/>
            </a:pPr>
            <a:r>
              <a:rPr lang="pt-BR" sz="1600" noProof="0" dirty="0" smtClean="0"/>
              <a:t>Cota alta normal – 10% de duração de </a:t>
            </a:r>
            <a:r>
              <a:rPr lang="pt-BR" sz="1600" noProof="0" dirty="0" err="1" smtClean="0"/>
              <a:t>excedência</a:t>
            </a:r>
            <a:endParaRPr lang="pt-BR" sz="1600" noProof="0" dirty="0" smtClean="0"/>
          </a:p>
          <a:p>
            <a:pPr marL="863600" lvl="1" indent="-342900">
              <a:spcBef>
                <a:spcPts val="0"/>
              </a:spcBef>
              <a:spcAft>
                <a:spcPts val="600"/>
              </a:spcAft>
              <a:buSzPct val="100000"/>
              <a:buFont typeface="Arial" pitchFamily="34" charset="0"/>
              <a:buChar char="●"/>
            </a:pPr>
            <a:r>
              <a:rPr lang="pt-BR" sz="1600" noProof="0" dirty="0" smtClean="0"/>
              <a:t>1% reservatório de </a:t>
            </a:r>
            <a:r>
              <a:rPr lang="pt-BR" sz="1600" noProof="0" dirty="0" err="1" smtClean="0"/>
              <a:t>excedência</a:t>
            </a:r>
            <a:r>
              <a:rPr lang="pt-BR" sz="1600" noProof="0" dirty="0" smtClean="0"/>
              <a:t> – 1% de duração de </a:t>
            </a:r>
            <a:r>
              <a:rPr lang="pt-BR" sz="1600" noProof="0" dirty="0" err="1" smtClean="0"/>
              <a:t>excedência</a:t>
            </a:r>
            <a:endParaRPr lang="pt-BR" sz="1600" noProof="0" dirty="0" smtClean="0"/>
          </a:p>
          <a:p>
            <a:pPr marL="863600" lvl="1" indent="-342900">
              <a:spcBef>
                <a:spcPts val="0"/>
              </a:spcBef>
              <a:spcAft>
                <a:spcPts val="600"/>
              </a:spcAft>
              <a:buSzPct val="100000"/>
              <a:buFont typeface="Arial" pitchFamily="34" charset="0"/>
              <a:buChar char="●"/>
            </a:pPr>
            <a:r>
              <a:rPr lang="pt-BR" sz="1600" noProof="0" dirty="0" smtClean="0"/>
              <a:t>Topo do armazenamento ativo – Projeto dimensionado para tempestades e </a:t>
            </a:r>
            <a:r>
              <a:rPr lang="pt-BR" sz="1600" noProof="0" dirty="0" err="1" smtClean="0"/>
              <a:t>PMFs</a:t>
            </a:r>
            <a:endParaRPr lang="pt-BR" sz="1600" noProof="0" dirty="0" smtClean="0"/>
          </a:p>
          <a:p>
            <a:pPr marL="863600" lvl="1" indent="-342900">
              <a:spcBef>
                <a:spcPts val="0"/>
              </a:spcBef>
              <a:spcAft>
                <a:spcPts val="600"/>
              </a:spcAft>
              <a:buSzPct val="100000"/>
              <a:buFont typeface="Arial" pitchFamily="34" charset="0"/>
              <a:buChar char="●"/>
            </a:pPr>
            <a:r>
              <a:rPr lang="pt-BR" sz="1600" noProof="0" dirty="0" smtClean="0"/>
              <a:t>Cota máxima do reservatório - Projeto dimensionado para tempestades e </a:t>
            </a:r>
            <a:r>
              <a:rPr lang="pt-BR" sz="1600" noProof="0" dirty="0" err="1" smtClean="0"/>
              <a:t>PMFs</a:t>
            </a:r>
            <a:endParaRPr lang="pt-BR" sz="1600" noProof="0" dirty="0"/>
          </a:p>
        </p:txBody>
      </p:sp>
      <p:grpSp>
        <p:nvGrpSpPr>
          <p:cNvPr id="4" name="Group 9"/>
          <p:cNvGrpSpPr>
            <a:grpSpLocks/>
          </p:cNvGrpSpPr>
          <p:nvPr/>
        </p:nvGrpSpPr>
        <p:grpSpPr bwMode="auto">
          <a:xfrm>
            <a:off x="-571536" y="4648200"/>
            <a:ext cx="6019800" cy="2209800"/>
            <a:chOff x="144" y="1776"/>
            <a:chExt cx="4226" cy="2400"/>
          </a:xfrm>
        </p:grpSpPr>
        <p:pic>
          <p:nvPicPr>
            <p:cNvPr id="5" name="Picture 4"/>
            <p:cNvPicPr>
              <a:picLocks noChangeAspect="1" noChangeArrowheads="1"/>
            </p:cNvPicPr>
            <p:nvPr/>
          </p:nvPicPr>
          <p:blipFill>
            <a:blip r:embed="rId3" cstate="print"/>
            <a:srcRect/>
            <a:stretch>
              <a:fillRect/>
            </a:stretch>
          </p:blipFill>
          <p:spPr bwMode="auto">
            <a:xfrm>
              <a:off x="824" y="2088"/>
              <a:ext cx="3183" cy="2069"/>
            </a:xfrm>
            <a:prstGeom prst="rect">
              <a:avLst/>
            </a:prstGeom>
            <a:noFill/>
            <a:ln w="9525">
              <a:solidFill>
                <a:schemeClr val="tx1"/>
              </a:solid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144" y="1776"/>
              <a:ext cx="2324" cy="1147"/>
            </a:xfrm>
            <a:prstGeom prst="rect">
              <a:avLst/>
            </a:prstGeom>
            <a:noFill/>
          </p:spPr>
        </p:pic>
        <p:pic>
          <p:nvPicPr>
            <p:cNvPr id="7" name="Picture 6"/>
            <p:cNvPicPr>
              <a:picLocks noChangeAspect="1" noChangeArrowheads="1"/>
            </p:cNvPicPr>
            <p:nvPr/>
          </p:nvPicPr>
          <p:blipFill>
            <a:blip r:embed="rId5" cstate="print"/>
            <a:srcRect/>
            <a:stretch>
              <a:fillRect/>
            </a:stretch>
          </p:blipFill>
          <p:spPr bwMode="auto">
            <a:xfrm>
              <a:off x="146" y="2590"/>
              <a:ext cx="1774" cy="1121"/>
            </a:xfrm>
            <a:prstGeom prst="rect">
              <a:avLst/>
            </a:prstGeom>
            <a:noFill/>
            <a:ln w="9525">
              <a:noFill/>
              <a:miter lim="800000"/>
              <a:headEnd/>
              <a:tailEnd/>
            </a:ln>
            <a:effectLst/>
          </p:spPr>
        </p:pic>
        <p:pic>
          <p:nvPicPr>
            <p:cNvPr id="8" name="Picture 7" descr="RAS_About"/>
            <p:cNvPicPr>
              <a:picLocks noChangeAspect="1" noChangeArrowheads="1"/>
            </p:cNvPicPr>
            <p:nvPr/>
          </p:nvPicPr>
          <p:blipFill>
            <a:blip r:embed="rId6" cstate="print"/>
            <a:srcRect/>
            <a:stretch>
              <a:fillRect/>
            </a:stretch>
          </p:blipFill>
          <p:spPr bwMode="auto">
            <a:xfrm>
              <a:off x="2400" y="2884"/>
              <a:ext cx="1970" cy="1292"/>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3">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914400" y="5486400"/>
            <a:ext cx="8229600" cy="1143000"/>
          </a:xfrm>
        </p:spPr>
        <p:txBody>
          <a:bodyPr/>
          <a:lstStyle/>
          <a:p>
            <a:pPr eaLnBrk="1" hangingPunct="1">
              <a:defRPr/>
            </a:pPr>
            <a:r>
              <a:rPr lang="pt-BR" sz="4000" noProof="0" smtClean="0"/>
              <a:t>PAE vista do mapa de ruas</a:t>
            </a:r>
          </a:p>
        </p:txBody>
      </p:sp>
      <p:pic>
        <p:nvPicPr>
          <p:cNvPr id="46083" name="Picture 3"/>
          <p:cNvPicPr>
            <a:picLocks noChangeAspect="1" noChangeArrowheads="1"/>
          </p:cNvPicPr>
          <p:nvPr/>
        </p:nvPicPr>
        <p:blipFill>
          <a:blip r:embed="rId2" cstate="print"/>
          <a:srcRect/>
          <a:stretch>
            <a:fillRect/>
          </a:stretch>
        </p:blipFill>
        <p:spPr bwMode="auto">
          <a:xfrm>
            <a:off x="333375" y="74613"/>
            <a:ext cx="8277225" cy="5705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533400" y="152400"/>
            <a:ext cx="8229600" cy="1143000"/>
          </a:xfrm>
        </p:spPr>
        <p:txBody>
          <a:bodyPr/>
          <a:lstStyle/>
          <a:p>
            <a:pPr eaLnBrk="1" hangingPunct="1">
              <a:defRPr/>
            </a:pPr>
            <a:r>
              <a:rPr lang="pt-BR" sz="4000" noProof="0" smtClean="0"/>
              <a:t>Flood Profile – Facing PagesF</a:t>
            </a:r>
          </a:p>
        </p:txBody>
      </p:sp>
      <p:pic>
        <p:nvPicPr>
          <p:cNvPr id="47107" name="Picture 3"/>
          <p:cNvPicPr>
            <a:picLocks noChangeAspect="1" noChangeArrowheads="1"/>
          </p:cNvPicPr>
          <p:nvPr/>
        </p:nvPicPr>
        <p:blipFill>
          <a:blip r:embed="rId2" cstate="print"/>
          <a:srcRect/>
          <a:stretch>
            <a:fillRect/>
          </a:stretch>
        </p:blipFill>
        <p:spPr bwMode="auto">
          <a:xfrm>
            <a:off x="457200" y="304800"/>
            <a:ext cx="8153400" cy="5376863"/>
          </a:xfrm>
          <a:prstGeom prst="rect">
            <a:avLst/>
          </a:prstGeom>
          <a:noFill/>
          <a:ln w="9525">
            <a:noFill/>
            <a:miter lim="800000"/>
            <a:headEnd/>
            <a:tailEnd/>
          </a:ln>
        </p:spPr>
      </p:pic>
      <p:sp>
        <p:nvSpPr>
          <p:cNvPr id="5" name="TextBox 4"/>
          <p:cNvSpPr txBox="1"/>
          <p:nvPr/>
        </p:nvSpPr>
        <p:spPr>
          <a:xfrm>
            <a:off x="2133600" y="5791200"/>
            <a:ext cx="5745383" cy="646331"/>
          </a:xfrm>
          <a:prstGeom prst="rect">
            <a:avLst/>
          </a:prstGeom>
          <a:noFill/>
        </p:spPr>
        <p:txBody>
          <a:bodyPr wrap="none" rtlCol="0">
            <a:spAutoFit/>
          </a:bodyPr>
          <a:lstStyle/>
          <a:p>
            <a:r>
              <a:rPr lang="en-US" sz="3600" dirty="0" smtClean="0"/>
              <a:t>Vista do </a:t>
            </a:r>
            <a:r>
              <a:rPr lang="en-US" sz="3600" dirty="0" err="1" smtClean="0"/>
              <a:t>Perfil</a:t>
            </a:r>
            <a:r>
              <a:rPr lang="en-US" sz="3600" dirty="0" smtClean="0"/>
              <a:t> de </a:t>
            </a:r>
            <a:r>
              <a:rPr lang="en-US" sz="3600" dirty="0" err="1" smtClean="0"/>
              <a:t>Enchente</a:t>
            </a:r>
            <a:endParaRPr lang="en-US" sz="3600"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cstate="print"/>
          <a:srcRect/>
          <a:stretch>
            <a:fillRect/>
          </a:stretch>
        </p:blipFill>
        <p:spPr bwMode="auto">
          <a:xfrm>
            <a:off x="228600" y="0"/>
            <a:ext cx="8458200" cy="5789612"/>
          </a:xfrm>
          <a:prstGeom prst="rect">
            <a:avLst/>
          </a:prstGeom>
          <a:noFill/>
          <a:ln w="9525">
            <a:noFill/>
            <a:miter lim="800000"/>
            <a:headEnd/>
            <a:tailEnd/>
          </a:ln>
        </p:spPr>
      </p:pic>
      <p:sp>
        <p:nvSpPr>
          <p:cNvPr id="5" name="Title 4"/>
          <p:cNvSpPr>
            <a:spLocks noGrp="1"/>
          </p:cNvSpPr>
          <p:nvPr>
            <p:ph type="title"/>
          </p:nvPr>
        </p:nvSpPr>
        <p:spPr>
          <a:xfrm>
            <a:off x="457200" y="5410200"/>
            <a:ext cx="8229600" cy="1143000"/>
          </a:xfrm>
        </p:spPr>
        <p:txBody>
          <a:bodyPr/>
          <a:lstStyle/>
          <a:p>
            <a:r>
              <a:rPr lang="pt-BR" noProof="0" smtClean="0">
                <a:solidFill>
                  <a:schemeClr val="tx1"/>
                </a:solidFill>
              </a:rPr>
              <a:t>Vista de Mapa Aéreo</a:t>
            </a:r>
            <a:endParaRPr lang="pt-BR" noProof="0">
              <a:solidFill>
                <a:schemeClr val="tx1"/>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p:cNvSpPr>
            <a:spLocks noGrp="1" noChangeArrowheads="1"/>
          </p:cNvSpPr>
          <p:nvPr>
            <p:ph type="title"/>
          </p:nvPr>
        </p:nvSpPr>
        <p:spPr/>
        <p:txBody>
          <a:bodyPr/>
          <a:lstStyle/>
          <a:p>
            <a:pPr algn="ctr" eaLnBrk="1" hangingPunct="1">
              <a:defRPr/>
            </a:pPr>
            <a:r>
              <a:rPr lang="pt-BR" noProof="0" smtClean="0">
                <a:solidFill>
                  <a:srgbClr val="FFFF00"/>
                </a:solidFill>
              </a:rPr>
              <a:t>LEARNING OBJECTIVES</a:t>
            </a:r>
          </a:p>
        </p:txBody>
      </p:sp>
      <p:sp>
        <p:nvSpPr>
          <p:cNvPr id="865283" name="Rectangle 3"/>
          <p:cNvSpPr>
            <a:spLocks noGrp="1" noChangeArrowheads="1"/>
          </p:cNvSpPr>
          <p:nvPr>
            <p:ph idx="1"/>
          </p:nvPr>
        </p:nvSpPr>
        <p:spPr/>
        <p:txBody>
          <a:bodyPr/>
          <a:lstStyle/>
          <a:p>
            <a:pPr eaLnBrk="1" hangingPunct="1">
              <a:lnSpc>
                <a:spcPct val="90000"/>
              </a:lnSpc>
              <a:defRPr/>
            </a:pPr>
            <a:r>
              <a:rPr lang="pt-BR" sz="2800" noProof="0" dirty="0" err="1" smtClean="0"/>
              <a:t>Using</a:t>
            </a:r>
            <a:r>
              <a:rPr lang="pt-BR" sz="2800" noProof="0" dirty="0" smtClean="0"/>
              <a:t> </a:t>
            </a:r>
            <a:r>
              <a:rPr lang="pt-BR" sz="2800" noProof="0" dirty="0" err="1" smtClean="0"/>
              <a:t>the</a:t>
            </a:r>
            <a:r>
              <a:rPr lang="pt-BR" sz="2800" noProof="0" dirty="0" smtClean="0"/>
              <a:t> </a:t>
            </a:r>
            <a:r>
              <a:rPr lang="pt-BR" sz="2800" noProof="0" dirty="0" err="1" smtClean="0"/>
              <a:t>course</a:t>
            </a:r>
            <a:r>
              <a:rPr lang="pt-BR" sz="2800" noProof="0" dirty="0" smtClean="0"/>
              <a:t> manual, </a:t>
            </a:r>
            <a:r>
              <a:rPr lang="pt-BR" sz="2800" noProof="0" dirty="0" err="1" smtClean="0"/>
              <a:t>references</a:t>
            </a:r>
            <a:r>
              <a:rPr lang="pt-BR" sz="2800" noProof="0" dirty="0" smtClean="0"/>
              <a:t> </a:t>
            </a:r>
            <a:r>
              <a:rPr lang="pt-BR" sz="2800" noProof="0" dirty="0" err="1" smtClean="0"/>
              <a:t>and</a:t>
            </a:r>
            <a:r>
              <a:rPr lang="pt-BR" sz="2800" noProof="0" dirty="0" smtClean="0"/>
              <a:t> </a:t>
            </a:r>
            <a:r>
              <a:rPr lang="pt-BR" sz="2800" noProof="0" dirty="0" err="1" smtClean="0"/>
              <a:t>lecture</a:t>
            </a:r>
            <a:r>
              <a:rPr lang="pt-BR" sz="2800" noProof="0" dirty="0" smtClean="0"/>
              <a:t> notes, </a:t>
            </a:r>
            <a:r>
              <a:rPr lang="pt-BR" sz="2800" noProof="0" dirty="0" err="1" smtClean="0"/>
              <a:t>the</a:t>
            </a:r>
            <a:r>
              <a:rPr lang="pt-BR" sz="2800" noProof="0" dirty="0" smtClean="0"/>
              <a:t> </a:t>
            </a:r>
            <a:r>
              <a:rPr lang="pt-BR" sz="2800" noProof="0" dirty="0" err="1" smtClean="0"/>
              <a:t>student</a:t>
            </a:r>
            <a:r>
              <a:rPr lang="pt-BR" sz="2800" noProof="0" dirty="0" smtClean="0"/>
              <a:t> </a:t>
            </a:r>
            <a:r>
              <a:rPr lang="pt-BR" sz="2800" noProof="0" dirty="0" err="1" smtClean="0"/>
              <a:t>will</a:t>
            </a:r>
            <a:r>
              <a:rPr lang="pt-BR" sz="2800" noProof="0" dirty="0" smtClean="0"/>
              <a:t> </a:t>
            </a:r>
            <a:r>
              <a:rPr lang="pt-BR" sz="2800" noProof="0" dirty="0" err="1" smtClean="0"/>
              <a:t>be</a:t>
            </a:r>
            <a:r>
              <a:rPr lang="pt-BR" sz="2800" noProof="0" dirty="0" smtClean="0"/>
              <a:t> </a:t>
            </a:r>
            <a:r>
              <a:rPr lang="pt-BR" sz="2800" noProof="0" dirty="0" err="1" smtClean="0"/>
              <a:t>able</a:t>
            </a:r>
            <a:r>
              <a:rPr lang="pt-BR" sz="2800" noProof="0" dirty="0" smtClean="0"/>
              <a:t> </a:t>
            </a:r>
            <a:r>
              <a:rPr lang="pt-BR" sz="2800" noProof="0" dirty="0" err="1" smtClean="0"/>
              <a:t>to</a:t>
            </a:r>
            <a:r>
              <a:rPr lang="pt-BR" sz="2800" noProof="0" dirty="0" smtClean="0"/>
              <a:t> </a:t>
            </a:r>
            <a:r>
              <a:rPr lang="pt-BR" sz="2800" noProof="0" dirty="0" err="1" smtClean="0"/>
              <a:t>understand</a:t>
            </a:r>
            <a:r>
              <a:rPr lang="pt-BR" sz="2800" noProof="0" dirty="0" smtClean="0"/>
              <a:t> </a:t>
            </a:r>
            <a:r>
              <a:rPr lang="pt-BR" sz="2800" noProof="0" dirty="0" err="1" smtClean="0"/>
              <a:t>hydrologic</a:t>
            </a:r>
            <a:r>
              <a:rPr lang="pt-BR" sz="2800" noProof="0" dirty="0" smtClean="0"/>
              <a:t> </a:t>
            </a:r>
            <a:r>
              <a:rPr lang="pt-BR" sz="2800" noProof="0" dirty="0" err="1" smtClean="0"/>
              <a:t>and</a:t>
            </a:r>
            <a:r>
              <a:rPr lang="pt-BR" sz="2800" noProof="0" dirty="0" smtClean="0"/>
              <a:t> </a:t>
            </a:r>
            <a:r>
              <a:rPr lang="pt-BR" sz="2800" noProof="0" dirty="0" err="1" smtClean="0"/>
              <a:t>hydraulic</a:t>
            </a:r>
            <a:r>
              <a:rPr lang="pt-BR" sz="2800" noProof="0" dirty="0" smtClean="0"/>
              <a:t> </a:t>
            </a:r>
            <a:r>
              <a:rPr lang="pt-BR" sz="2800" noProof="0" dirty="0" err="1" smtClean="0"/>
              <a:t>aspects</a:t>
            </a:r>
            <a:r>
              <a:rPr lang="pt-BR" sz="2800" noProof="0" dirty="0" smtClean="0"/>
              <a:t> </a:t>
            </a:r>
            <a:r>
              <a:rPr lang="pt-BR" sz="2800" noProof="0" dirty="0" err="1" smtClean="0"/>
              <a:t>of</a:t>
            </a:r>
            <a:r>
              <a:rPr lang="pt-BR" sz="2800" noProof="0" dirty="0" smtClean="0"/>
              <a:t> </a:t>
            </a:r>
            <a:r>
              <a:rPr lang="pt-BR" sz="2800" noProof="0" dirty="0" err="1" smtClean="0"/>
              <a:t>dam</a:t>
            </a:r>
            <a:r>
              <a:rPr lang="pt-BR" sz="2800" noProof="0" dirty="0" smtClean="0"/>
              <a:t> </a:t>
            </a:r>
            <a:r>
              <a:rPr lang="pt-BR" sz="2800" noProof="0" dirty="0" err="1" smtClean="0"/>
              <a:t>safety</a:t>
            </a:r>
            <a:r>
              <a:rPr lang="pt-BR" sz="2800" noProof="0" dirty="0" smtClean="0"/>
              <a:t> </a:t>
            </a:r>
            <a:r>
              <a:rPr lang="pt-BR" sz="2800" noProof="0" dirty="0" err="1" smtClean="0"/>
              <a:t>program</a:t>
            </a:r>
            <a:r>
              <a:rPr lang="pt-BR" sz="2800" noProof="0" dirty="0" smtClean="0"/>
              <a:t>. </a:t>
            </a:r>
            <a:r>
              <a:rPr lang="pt-BR" sz="2800" noProof="0" dirty="0" err="1" smtClean="0"/>
              <a:t>After</a:t>
            </a:r>
            <a:r>
              <a:rPr lang="pt-BR" sz="2800" noProof="0" dirty="0" smtClean="0"/>
              <a:t> </a:t>
            </a:r>
            <a:r>
              <a:rPr lang="pt-BR" sz="2800" noProof="0" dirty="0" err="1" smtClean="0"/>
              <a:t>this</a:t>
            </a:r>
            <a:r>
              <a:rPr lang="pt-BR" sz="2800" noProof="0" dirty="0" smtClean="0"/>
              <a:t> </a:t>
            </a:r>
            <a:r>
              <a:rPr lang="pt-BR" sz="2800" noProof="0" dirty="0" err="1" smtClean="0"/>
              <a:t>presentation</a:t>
            </a:r>
            <a:r>
              <a:rPr lang="pt-BR" sz="2800" noProof="0" dirty="0" smtClean="0"/>
              <a:t>, </a:t>
            </a:r>
            <a:r>
              <a:rPr lang="pt-BR" sz="2800" noProof="0" dirty="0" err="1" smtClean="0"/>
              <a:t>the</a:t>
            </a:r>
            <a:r>
              <a:rPr lang="pt-BR" sz="2800" noProof="0" dirty="0" smtClean="0"/>
              <a:t> </a:t>
            </a:r>
            <a:r>
              <a:rPr lang="pt-BR" sz="2800" noProof="0" dirty="0" err="1" smtClean="0"/>
              <a:t>student</a:t>
            </a:r>
            <a:r>
              <a:rPr lang="pt-BR" sz="2800" noProof="0" dirty="0" smtClean="0"/>
              <a:t> </a:t>
            </a:r>
            <a:r>
              <a:rPr lang="pt-BR" sz="2800" noProof="0" dirty="0" err="1" smtClean="0"/>
              <a:t>will</a:t>
            </a:r>
            <a:r>
              <a:rPr lang="pt-BR" sz="2800" noProof="0" dirty="0" smtClean="0"/>
              <a:t> </a:t>
            </a:r>
            <a:r>
              <a:rPr lang="pt-BR" sz="2800" noProof="0" dirty="0" err="1" smtClean="0"/>
              <a:t>be</a:t>
            </a:r>
            <a:r>
              <a:rPr lang="pt-BR" sz="2800" noProof="0" dirty="0" smtClean="0"/>
              <a:t> familiar </a:t>
            </a:r>
            <a:r>
              <a:rPr lang="pt-BR" sz="2800" noProof="0" dirty="0" err="1" smtClean="0"/>
              <a:t>with</a:t>
            </a:r>
            <a:r>
              <a:rPr lang="pt-BR" sz="2800" noProof="0" dirty="0" smtClean="0"/>
              <a:t> </a:t>
            </a:r>
            <a:r>
              <a:rPr lang="pt-BR" sz="2800" noProof="0" dirty="0" err="1" smtClean="0"/>
              <a:t>concepts</a:t>
            </a:r>
            <a:r>
              <a:rPr lang="pt-BR" sz="2800" noProof="0" dirty="0" smtClean="0"/>
              <a:t>, </a:t>
            </a:r>
            <a:r>
              <a:rPr lang="pt-BR" sz="2800" noProof="0" dirty="0" err="1" smtClean="0"/>
              <a:t>terminology</a:t>
            </a:r>
            <a:r>
              <a:rPr lang="pt-BR" sz="2800" noProof="0" dirty="0" smtClean="0"/>
              <a:t> </a:t>
            </a:r>
            <a:r>
              <a:rPr lang="pt-BR" sz="2800" noProof="0" dirty="0" err="1" smtClean="0"/>
              <a:t>and</a:t>
            </a:r>
            <a:r>
              <a:rPr lang="pt-BR" sz="2800" noProof="0" dirty="0" smtClean="0"/>
              <a:t> </a:t>
            </a:r>
            <a:r>
              <a:rPr lang="pt-BR" sz="2800" noProof="0" dirty="0" err="1" smtClean="0"/>
              <a:t>inter-relationships</a:t>
            </a:r>
            <a:r>
              <a:rPr lang="pt-BR" sz="2800" noProof="0" dirty="0" smtClean="0"/>
              <a:t> </a:t>
            </a:r>
            <a:r>
              <a:rPr lang="pt-BR" sz="2800" noProof="0" dirty="0" err="1" smtClean="0"/>
              <a:t>between</a:t>
            </a:r>
            <a:r>
              <a:rPr lang="pt-BR" sz="2800" noProof="0" dirty="0" smtClean="0"/>
              <a:t> </a:t>
            </a:r>
            <a:r>
              <a:rPr lang="pt-BR" sz="2800" noProof="0" dirty="0" err="1" smtClean="0"/>
              <a:t>hydrologic</a:t>
            </a:r>
            <a:r>
              <a:rPr lang="pt-BR" sz="2800" noProof="0" dirty="0" smtClean="0"/>
              <a:t>, </a:t>
            </a:r>
            <a:r>
              <a:rPr lang="pt-BR" sz="2800" noProof="0" dirty="0" err="1" smtClean="0"/>
              <a:t>hydraulic</a:t>
            </a:r>
            <a:r>
              <a:rPr lang="pt-BR" sz="2800" noProof="0" dirty="0" smtClean="0"/>
              <a:t> </a:t>
            </a:r>
            <a:r>
              <a:rPr lang="pt-BR" sz="2800" noProof="0" dirty="0" err="1" smtClean="0"/>
              <a:t>and</a:t>
            </a:r>
            <a:r>
              <a:rPr lang="pt-BR" sz="2800" noProof="0" dirty="0" smtClean="0"/>
              <a:t> </a:t>
            </a:r>
            <a:r>
              <a:rPr lang="pt-BR" sz="2800" noProof="0" dirty="0" err="1" smtClean="0"/>
              <a:t>water</a:t>
            </a:r>
            <a:r>
              <a:rPr lang="pt-BR" sz="2800" noProof="0" dirty="0" smtClean="0"/>
              <a:t> management </a:t>
            </a:r>
            <a:r>
              <a:rPr lang="pt-BR" sz="2800" noProof="0" dirty="0" err="1" smtClean="0"/>
              <a:t>considerations</a:t>
            </a:r>
            <a:r>
              <a:rPr lang="pt-BR" sz="2800" noProof="0" dirty="0" smtClean="0"/>
              <a:t> </a:t>
            </a:r>
            <a:r>
              <a:rPr lang="pt-BR" sz="2800" noProof="0" dirty="0" err="1" smtClean="0"/>
              <a:t>essential</a:t>
            </a:r>
            <a:r>
              <a:rPr lang="pt-BR" sz="2800" noProof="0" dirty="0" smtClean="0"/>
              <a:t> in </a:t>
            </a:r>
            <a:r>
              <a:rPr lang="pt-BR" sz="2800" noProof="0" dirty="0" err="1" smtClean="0"/>
              <a:t>the</a:t>
            </a:r>
            <a:r>
              <a:rPr lang="pt-BR" sz="2800" noProof="0" dirty="0" smtClean="0"/>
              <a:t> </a:t>
            </a:r>
            <a:r>
              <a:rPr lang="pt-BR" sz="2800" noProof="0" dirty="0" err="1" smtClean="0"/>
              <a:t>engineering</a:t>
            </a:r>
            <a:r>
              <a:rPr lang="pt-BR" sz="2800" noProof="0" dirty="0" smtClean="0"/>
              <a:t> </a:t>
            </a:r>
            <a:r>
              <a:rPr lang="pt-BR" sz="2800" noProof="0" dirty="0" err="1" smtClean="0"/>
              <a:t>analysis</a:t>
            </a:r>
            <a:r>
              <a:rPr lang="pt-BR" sz="2800" noProof="0" dirty="0" smtClean="0"/>
              <a:t> </a:t>
            </a:r>
            <a:r>
              <a:rPr lang="pt-BR" sz="2800" noProof="0" dirty="0" err="1" smtClean="0"/>
              <a:t>associated</a:t>
            </a:r>
            <a:r>
              <a:rPr lang="pt-BR" sz="2800" noProof="0" dirty="0" smtClean="0"/>
              <a:t> </a:t>
            </a:r>
            <a:r>
              <a:rPr lang="pt-BR" sz="2800" noProof="0" dirty="0" err="1" smtClean="0"/>
              <a:t>with</a:t>
            </a:r>
            <a:r>
              <a:rPr lang="pt-BR" sz="2800" noProof="0" dirty="0" smtClean="0"/>
              <a:t> </a:t>
            </a:r>
            <a:r>
              <a:rPr lang="pt-BR" sz="2800" noProof="0" dirty="0" err="1" smtClean="0"/>
              <a:t>the</a:t>
            </a:r>
            <a:r>
              <a:rPr lang="pt-BR" sz="2800" noProof="0" dirty="0" smtClean="0"/>
              <a:t> </a:t>
            </a:r>
            <a:r>
              <a:rPr lang="pt-BR" sz="2800" noProof="0" dirty="0" err="1" smtClean="0"/>
              <a:t>administration</a:t>
            </a:r>
            <a:r>
              <a:rPr lang="pt-BR" sz="2800" noProof="0" dirty="0" smtClean="0"/>
              <a:t> </a:t>
            </a:r>
            <a:r>
              <a:rPr lang="pt-BR" sz="2800" noProof="0" dirty="0" err="1" smtClean="0"/>
              <a:t>of</a:t>
            </a:r>
            <a:r>
              <a:rPr lang="pt-BR" sz="2800" noProof="0" dirty="0" smtClean="0"/>
              <a:t> </a:t>
            </a:r>
            <a:r>
              <a:rPr lang="pt-BR" sz="2800" noProof="0" dirty="0" err="1" smtClean="0"/>
              <a:t>the</a:t>
            </a:r>
            <a:r>
              <a:rPr lang="pt-BR" sz="2800" noProof="0" dirty="0" smtClean="0"/>
              <a:t> USACE </a:t>
            </a:r>
            <a:r>
              <a:rPr lang="pt-BR" sz="2800" noProof="0" dirty="0" err="1" smtClean="0"/>
              <a:t>Dam</a:t>
            </a:r>
            <a:r>
              <a:rPr lang="pt-BR" sz="2800" noProof="0" dirty="0" smtClean="0"/>
              <a:t> </a:t>
            </a:r>
            <a:r>
              <a:rPr lang="pt-BR" sz="2800" noProof="0" dirty="0" err="1" smtClean="0"/>
              <a:t>Safety</a:t>
            </a:r>
            <a:r>
              <a:rPr lang="pt-BR" sz="2800" noProof="0" dirty="0" smtClean="0"/>
              <a:t> </a:t>
            </a:r>
            <a:r>
              <a:rPr lang="pt-BR" sz="2800" noProof="0" dirty="0" err="1" smtClean="0"/>
              <a:t>program</a:t>
            </a:r>
            <a:r>
              <a:rPr lang="pt-BR" sz="2800" noProof="0" dirty="0" smtClean="0"/>
              <a:t>.</a:t>
            </a:r>
          </a:p>
        </p:txBody>
      </p:sp>
      <p:pic>
        <p:nvPicPr>
          <p:cNvPr id="4" name="Content Placeholder 4" descr="IMG_7406.jpg"/>
          <p:cNvPicPr>
            <a:picLocks noChangeAspect="1"/>
          </p:cNvPicPr>
          <p:nvPr/>
        </p:nvPicPr>
        <p:blipFill>
          <a:blip r:embed="rId2" cstate="print"/>
          <a:stretch>
            <a:fillRect/>
          </a:stretch>
        </p:blipFill>
        <p:spPr bwMode="auto">
          <a:xfrm>
            <a:off x="0" y="0"/>
            <a:ext cx="9144000" cy="6858000"/>
          </a:xfrm>
          <a:prstGeom prst="rect">
            <a:avLst/>
          </a:prstGeom>
          <a:noFill/>
          <a:ln w="9525">
            <a:noFill/>
            <a:miter lim="800000"/>
            <a:headEnd/>
            <a:tailEnd/>
          </a:ln>
          <a:effectLst/>
        </p:spPr>
      </p:pic>
      <p:sp>
        <p:nvSpPr>
          <p:cNvPr id="5" name="Text Box 3"/>
          <p:cNvSpPr txBox="1">
            <a:spLocks noChangeArrowheads="1"/>
          </p:cNvSpPr>
          <p:nvPr/>
        </p:nvSpPr>
        <p:spPr bwMode="auto">
          <a:xfrm>
            <a:off x="2362200" y="2133600"/>
            <a:ext cx="4873129" cy="1107996"/>
          </a:xfrm>
          <a:prstGeom prst="rect">
            <a:avLst/>
          </a:prstGeom>
          <a:noFill/>
          <a:ln w="9525">
            <a:noFill/>
            <a:miter lim="800000"/>
            <a:headEnd/>
            <a:tailEnd/>
          </a:ln>
        </p:spPr>
        <p:txBody>
          <a:bodyPr wrap="none">
            <a:spAutoFit/>
          </a:bodyPr>
          <a:lstStyle/>
          <a:p>
            <a:pPr algn="l"/>
            <a:r>
              <a:rPr lang="en-US" sz="6600" i="1" dirty="0" smtClean="0">
                <a:latin typeface="Times New Roman" pitchFamily="18" charset="0"/>
              </a:rPr>
              <a:t>PERGUNTAS</a:t>
            </a:r>
            <a:endParaRPr lang="en-US" sz="6600" i="1" dirty="0">
              <a:latin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0" y="274638"/>
            <a:ext cx="9144000" cy="868362"/>
          </a:xfrm>
        </p:spPr>
        <p:txBody>
          <a:bodyPr/>
          <a:lstStyle/>
          <a:p>
            <a:pPr algn="ctr" eaLnBrk="1" hangingPunct="1">
              <a:defRPr/>
            </a:pPr>
            <a:r>
              <a:rPr lang="pt-BR" b="1" noProof="0" smtClean="0">
                <a:solidFill>
                  <a:srgbClr val="FFFF00"/>
                </a:solidFill>
              </a:rPr>
              <a:t> </a:t>
            </a:r>
            <a:r>
              <a:rPr lang="pt-BR" b="1" noProof="0" smtClean="0"/>
              <a:t>Tópicos</a:t>
            </a:r>
            <a:endParaRPr lang="pt-BR" sz="4800" b="1" noProof="0" smtClean="0"/>
          </a:p>
        </p:txBody>
      </p:sp>
      <p:sp>
        <p:nvSpPr>
          <p:cNvPr id="878595" name="Rectangle 3"/>
          <p:cNvSpPr>
            <a:spLocks noGrp="1" noChangeArrowheads="1"/>
          </p:cNvSpPr>
          <p:nvPr>
            <p:ph idx="1"/>
          </p:nvPr>
        </p:nvSpPr>
        <p:spPr>
          <a:xfrm>
            <a:off x="609600" y="1371600"/>
            <a:ext cx="8229600" cy="4648200"/>
          </a:xfrm>
        </p:spPr>
        <p:txBody>
          <a:bodyPr/>
          <a:lstStyle/>
          <a:p>
            <a:pPr eaLnBrk="1" hangingPunct="1">
              <a:spcBef>
                <a:spcPts val="0"/>
              </a:spcBef>
              <a:spcAft>
                <a:spcPts val="1200"/>
              </a:spcAft>
              <a:buSzPct val="75000"/>
              <a:buFont typeface="Arial" pitchFamily="34" charset="0"/>
              <a:buChar char="■"/>
              <a:defRPr/>
            </a:pPr>
            <a:r>
              <a:rPr lang="pt-BR" sz="3200" b="1" noProof="0" dirty="0" smtClean="0"/>
              <a:t> Considerações Hidrológicas</a:t>
            </a:r>
            <a:endParaRPr lang="pt-BR" sz="3200" noProof="0" dirty="0" smtClean="0"/>
          </a:p>
          <a:p>
            <a:pPr eaLnBrk="1" hangingPunct="1">
              <a:spcBef>
                <a:spcPts val="0"/>
              </a:spcBef>
              <a:spcAft>
                <a:spcPts val="1200"/>
              </a:spcAft>
              <a:buSzPct val="75000"/>
              <a:buFont typeface="Arial" pitchFamily="34" charset="0"/>
              <a:buChar char="■"/>
              <a:defRPr/>
            </a:pPr>
            <a:r>
              <a:rPr lang="pt-BR" sz="3200" noProof="0" dirty="0" smtClean="0"/>
              <a:t>Consider</a:t>
            </a:r>
            <a:r>
              <a:rPr lang="pt-BR" noProof="0" dirty="0" smtClean="0"/>
              <a:t>ações Hidráulicas</a:t>
            </a:r>
            <a:endParaRPr lang="pt-BR" sz="3200" noProof="0" dirty="0" smtClean="0"/>
          </a:p>
          <a:p>
            <a:pPr eaLnBrk="1" hangingPunct="1">
              <a:spcBef>
                <a:spcPts val="0"/>
              </a:spcBef>
              <a:spcAft>
                <a:spcPts val="1200"/>
              </a:spcAft>
              <a:buSzPct val="75000"/>
              <a:buFont typeface="Arial" pitchFamily="34" charset="0"/>
              <a:buChar char="■"/>
              <a:defRPr/>
            </a:pPr>
            <a:r>
              <a:rPr lang="pt-BR" sz="3200" noProof="0" dirty="0" smtClean="0"/>
              <a:t>Alternativas </a:t>
            </a:r>
            <a:r>
              <a:rPr lang="pt-BR" noProof="0" dirty="0" smtClean="0"/>
              <a:t>Típicas para a correção de deficiências</a:t>
            </a:r>
            <a:endParaRPr lang="pt-BR" sz="3200" noProof="0" dirty="0" smtClean="0"/>
          </a:p>
          <a:p>
            <a:pPr>
              <a:spcBef>
                <a:spcPts val="0"/>
              </a:spcBef>
              <a:spcAft>
                <a:spcPts val="1200"/>
              </a:spcAft>
              <a:buSzPct val="75000"/>
              <a:buFont typeface="Arial" pitchFamily="34" charset="0"/>
              <a:buChar char="■"/>
              <a:defRPr/>
            </a:pPr>
            <a:r>
              <a:rPr lang="pt-BR" noProof="0" dirty="0" smtClean="0"/>
              <a:t>Centro de Produção de Modelagem Mapeamento &amp; </a:t>
            </a:r>
            <a:r>
              <a:rPr lang="pt-BR" noProof="0" dirty="0" smtClean="0"/>
              <a:t>Consequências </a:t>
            </a:r>
            <a:r>
              <a:rPr lang="pt-BR" noProof="0" dirty="0" smtClean="0"/>
              <a:t>(MMC)</a:t>
            </a:r>
          </a:p>
          <a:p>
            <a:pPr eaLnBrk="1" hangingPunct="1">
              <a:spcBef>
                <a:spcPts val="0"/>
              </a:spcBef>
              <a:spcAft>
                <a:spcPts val="1200"/>
              </a:spcAft>
              <a:buSzPct val="75000"/>
              <a:buFont typeface="Arial" pitchFamily="34" charset="0"/>
              <a:buChar char="■"/>
              <a:defRPr/>
            </a:pPr>
            <a:endParaRPr lang="pt-BR" sz="3200" noProof="0" dirty="0" smtClean="0"/>
          </a:p>
          <a:p>
            <a:pPr eaLnBrk="1" hangingPunct="1">
              <a:spcBef>
                <a:spcPts val="0"/>
              </a:spcBef>
              <a:spcAft>
                <a:spcPts val="1200"/>
              </a:spcAft>
              <a:buSzPct val="75000"/>
              <a:buFont typeface="Arial" pitchFamily="34" charset="0"/>
              <a:buChar char="■"/>
              <a:defRPr/>
            </a:pPr>
            <a:endParaRPr lang="pt-BR" sz="3200" noProof="0" dirty="0" smtClean="0"/>
          </a:p>
          <a:p>
            <a:pPr eaLnBrk="1" hangingPunct="1">
              <a:buFontTx/>
              <a:buNone/>
              <a:defRPr/>
            </a:pPr>
            <a:endParaRPr lang="pt-BR" sz="3600" noProof="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lstStyle/>
          <a:p>
            <a:pPr algn="ctr" eaLnBrk="1" hangingPunct="1">
              <a:defRPr/>
            </a:pPr>
            <a:r>
              <a:rPr lang="pt-BR" b="1" noProof="0" dirty="0" smtClean="0"/>
              <a:t>Deficiências </a:t>
            </a:r>
            <a:r>
              <a:rPr lang="pt-BR" b="1" noProof="0" dirty="0" smtClean="0"/>
              <a:t>Hidrológicas </a:t>
            </a:r>
          </a:p>
        </p:txBody>
      </p:sp>
      <p:sp>
        <p:nvSpPr>
          <p:cNvPr id="543748" name="Rectangle 4"/>
          <p:cNvSpPr>
            <a:spLocks noGrp="1" noChangeArrowheads="1"/>
          </p:cNvSpPr>
          <p:nvPr>
            <p:ph idx="1"/>
          </p:nvPr>
        </p:nvSpPr>
        <p:spPr>
          <a:xfrm>
            <a:off x="685800" y="1600200"/>
            <a:ext cx="8001000" cy="3886200"/>
          </a:xfrm>
        </p:spPr>
        <p:txBody>
          <a:bodyPr/>
          <a:lstStyle/>
          <a:p>
            <a:pPr eaLnBrk="1" hangingPunct="1">
              <a:spcBef>
                <a:spcPts val="0"/>
              </a:spcBef>
              <a:spcAft>
                <a:spcPts val="900"/>
              </a:spcAft>
              <a:buSzPct val="75000"/>
              <a:buFont typeface="Arial" pitchFamily="34" charset="0"/>
              <a:buChar char="■"/>
              <a:defRPr/>
            </a:pPr>
            <a:r>
              <a:rPr lang="pt-BR" sz="3200" noProof="0" dirty="0" err="1" smtClean="0"/>
              <a:t>Galgamento</a:t>
            </a:r>
            <a:r>
              <a:rPr lang="pt-BR" sz="3200" noProof="0" dirty="0" smtClean="0"/>
              <a:t> - 34% de todas as falhas  (nacionalmente)</a:t>
            </a:r>
          </a:p>
          <a:p>
            <a:pPr lvl="1" eaLnBrk="1" hangingPunct="1">
              <a:spcBef>
                <a:spcPts val="0"/>
              </a:spcBef>
              <a:spcAft>
                <a:spcPts val="1800"/>
              </a:spcAft>
              <a:buSzPct val="100000"/>
              <a:buFont typeface="Arial" pitchFamily="34" charset="0"/>
              <a:buChar char="●"/>
              <a:defRPr/>
            </a:pPr>
            <a:r>
              <a:rPr lang="pt-BR" sz="2800" noProof="0" dirty="0" smtClean="0"/>
              <a:t>Projeto do Vertedouro foi inadequado</a:t>
            </a:r>
          </a:p>
          <a:p>
            <a:pPr lvl="1" eaLnBrk="1" hangingPunct="1">
              <a:spcBef>
                <a:spcPts val="0"/>
              </a:spcBef>
              <a:spcAft>
                <a:spcPts val="1800"/>
              </a:spcAft>
              <a:buSzPct val="100000"/>
              <a:buFont typeface="Arial" pitchFamily="34" charset="0"/>
              <a:buChar char="●"/>
              <a:defRPr/>
            </a:pPr>
            <a:r>
              <a:rPr lang="pt-BR" sz="2800" noProof="0" dirty="0" smtClean="0"/>
              <a:t>Bloqueio por Detritos no </a:t>
            </a:r>
            <a:r>
              <a:rPr lang="pt-BR" noProof="0" dirty="0" smtClean="0"/>
              <a:t>Vertedouro</a:t>
            </a:r>
            <a:endParaRPr lang="pt-BR" sz="2800" noProof="0" dirty="0" smtClean="0"/>
          </a:p>
          <a:p>
            <a:pPr lvl="1" eaLnBrk="1" hangingPunct="1">
              <a:spcBef>
                <a:spcPts val="0"/>
              </a:spcBef>
              <a:spcAft>
                <a:spcPts val="1800"/>
              </a:spcAft>
              <a:buSzPct val="100000"/>
              <a:buFont typeface="Arial" pitchFamily="34" charset="0"/>
              <a:buChar char="●"/>
              <a:defRPr/>
            </a:pPr>
            <a:r>
              <a:rPr lang="pt-BR" sz="2800" noProof="0" dirty="0" smtClean="0"/>
              <a:t>Recalque da </a:t>
            </a:r>
            <a:r>
              <a:rPr lang="pt-BR" sz="2800" noProof="0" dirty="0" smtClean="0"/>
              <a:t>Crista da Barragem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Grp="1" noChangeArrowheads="1"/>
          </p:cNvSpPr>
          <p:nvPr>
            <p:ph type="title"/>
          </p:nvPr>
        </p:nvSpPr>
        <p:spPr>
          <a:xfrm>
            <a:off x="0" y="228600"/>
            <a:ext cx="9144000" cy="838200"/>
          </a:xfrm>
        </p:spPr>
        <p:txBody>
          <a:bodyPr/>
          <a:lstStyle/>
          <a:p>
            <a:pPr algn="ctr" eaLnBrk="1" hangingPunct="1">
              <a:defRPr/>
            </a:pPr>
            <a:r>
              <a:rPr lang="pt-BR" b="1" noProof="0" dirty="0" smtClean="0"/>
              <a:t>Considerações Hidrológicas</a:t>
            </a:r>
          </a:p>
        </p:txBody>
      </p:sp>
      <p:sp>
        <p:nvSpPr>
          <p:cNvPr id="578563" name="Rectangle 3"/>
          <p:cNvSpPr>
            <a:spLocks noGrp="1" noChangeArrowheads="1"/>
          </p:cNvSpPr>
          <p:nvPr>
            <p:ph idx="1"/>
          </p:nvPr>
        </p:nvSpPr>
        <p:spPr>
          <a:xfrm>
            <a:off x="457200" y="1371600"/>
            <a:ext cx="8229600" cy="5029200"/>
          </a:xfrm>
        </p:spPr>
        <p:txBody>
          <a:bodyPr/>
          <a:lstStyle/>
          <a:p>
            <a:pPr eaLnBrk="1" hangingPunct="1">
              <a:spcBef>
                <a:spcPts val="0"/>
              </a:spcBef>
              <a:spcAft>
                <a:spcPts val="300"/>
              </a:spcAft>
              <a:buSzPct val="75000"/>
              <a:buFont typeface="Arial" pitchFamily="34" charset="0"/>
              <a:buChar char="■"/>
              <a:defRPr/>
            </a:pPr>
            <a:r>
              <a:rPr lang="pt-BR" noProof="0" smtClean="0"/>
              <a:t>Capacidade Hidrológica!</a:t>
            </a:r>
          </a:p>
          <a:p>
            <a:pPr marL="1028700" lvl="1" indent="-393700" eaLnBrk="1" hangingPunct="1">
              <a:spcBef>
                <a:spcPts val="0"/>
              </a:spcBef>
              <a:spcAft>
                <a:spcPts val="600"/>
              </a:spcAft>
              <a:buSzPct val="100000"/>
              <a:buFont typeface="Arial" pitchFamily="34" charset="0"/>
              <a:buChar char="●"/>
              <a:defRPr/>
            </a:pPr>
            <a:r>
              <a:rPr lang="pt-BR" sz="2400" i="1" noProof="0" smtClean="0">
                <a:solidFill>
                  <a:srgbClr val="FF0000"/>
                </a:solidFill>
              </a:rPr>
              <a:t>Enchente devido ao Projeto de Vazão de Entrada (IDF) </a:t>
            </a:r>
          </a:p>
          <a:p>
            <a:pPr marL="1028700" lvl="1" indent="-393700" eaLnBrk="1" hangingPunct="1">
              <a:spcBef>
                <a:spcPts val="0"/>
              </a:spcBef>
              <a:spcAft>
                <a:spcPts val="600"/>
              </a:spcAft>
              <a:buSzPct val="100000"/>
              <a:buFont typeface="Arial" pitchFamily="34" charset="0"/>
              <a:buChar char="●"/>
              <a:defRPr/>
            </a:pPr>
            <a:r>
              <a:rPr lang="pt-BR" sz="2400" noProof="0" smtClean="0"/>
              <a:t>Condições durante IDF</a:t>
            </a:r>
          </a:p>
          <a:p>
            <a:pPr marL="1028700" lvl="1" indent="-393700" eaLnBrk="1" hangingPunct="1">
              <a:spcBef>
                <a:spcPts val="0"/>
              </a:spcBef>
              <a:spcAft>
                <a:spcPts val="600"/>
              </a:spcAft>
              <a:buSzPct val="100000"/>
              <a:buFont typeface="Arial" pitchFamily="34" charset="0"/>
              <a:buChar char="●"/>
              <a:defRPr/>
            </a:pPr>
            <a:r>
              <a:rPr lang="pt-BR" sz="2400" noProof="0" smtClean="0"/>
              <a:t>Capacidade de saída no Projeto</a:t>
            </a:r>
          </a:p>
          <a:p>
            <a:pPr marL="1028700" lvl="1" indent="-393700" eaLnBrk="1" hangingPunct="1">
              <a:spcBef>
                <a:spcPts val="0"/>
              </a:spcBef>
              <a:spcAft>
                <a:spcPts val="600"/>
              </a:spcAft>
              <a:buSzPct val="100000"/>
              <a:buFont typeface="Arial" pitchFamily="34" charset="0"/>
              <a:buChar char="●"/>
              <a:defRPr/>
            </a:pPr>
            <a:r>
              <a:rPr lang="pt-BR" sz="2400" noProof="0" smtClean="0"/>
              <a:t>Elaboração do Projeto</a:t>
            </a:r>
          </a:p>
          <a:p>
            <a:pPr marL="1028700" lvl="1" indent="-393700" eaLnBrk="1" hangingPunct="1">
              <a:spcBef>
                <a:spcPts val="0"/>
              </a:spcBef>
              <a:spcAft>
                <a:spcPts val="600"/>
              </a:spcAft>
              <a:buSzPct val="100000"/>
              <a:buFont typeface="Arial" pitchFamily="34" charset="0"/>
              <a:buChar char="●"/>
              <a:defRPr/>
            </a:pPr>
            <a:r>
              <a:rPr lang="pt-BR" sz="2400" noProof="0" smtClean="0"/>
              <a:t>Enchente de Limiar</a:t>
            </a:r>
          </a:p>
          <a:p>
            <a:pPr marL="1028700" lvl="1" indent="-393700" eaLnBrk="1" hangingPunct="1">
              <a:spcBef>
                <a:spcPts val="0"/>
              </a:spcBef>
              <a:spcAft>
                <a:spcPts val="600"/>
              </a:spcAft>
              <a:buSzPct val="100000"/>
              <a:buFont typeface="Arial" pitchFamily="34" charset="0"/>
              <a:buChar char="●"/>
              <a:defRPr/>
            </a:pPr>
            <a:r>
              <a:rPr lang="pt-BR" sz="2400" i="1" noProof="0" smtClean="0">
                <a:solidFill>
                  <a:srgbClr val="FF0000"/>
                </a:solidFill>
              </a:rPr>
              <a:t>ER 1110-8-2(FR) - Enchente devido ao Projeto de Vazão de Entrada para Barragens e Reservatórios</a:t>
            </a:r>
          </a:p>
          <a:p>
            <a:pPr lvl="1" eaLnBrk="1" hangingPunct="1">
              <a:buFont typeface="Tahoma" charset="0"/>
              <a:buNone/>
              <a:defRPr/>
            </a:pPr>
            <a:endParaRPr lang="pt-BR" b="1" i="1" u="sng" noProof="0" smtClean="0">
              <a:solidFill>
                <a:srgbClr val="FF3399"/>
              </a:solidFill>
            </a:endParaRPr>
          </a:p>
          <a:p>
            <a:pPr eaLnBrk="1" hangingPunct="1">
              <a:defRPr/>
            </a:pPr>
            <a:endParaRPr lang="pt-BR" sz="2400" b="1" noProof="0" smtClean="0">
              <a:solidFill>
                <a:srgbClr val="FFFFFF"/>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1026"/>
          <p:cNvSpPr>
            <a:spLocks noGrp="1" noChangeArrowheads="1"/>
          </p:cNvSpPr>
          <p:nvPr>
            <p:ph type="title"/>
          </p:nvPr>
        </p:nvSpPr>
        <p:spPr/>
        <p:txBody>
          <a:bodyPr/>
          <a:lstStyle/>
          <a:p>
            <a:pPr algn="ctr" eaLnBrk="1" hangingPunct="1">
              <a:defRPr/>
            </a:pPr>
            <a:r>
              <a:rPr lang="pt-BR" b="1" noProof="0" dirty="0" smtClean="0"/>
              <a:t>Considerações Hidrológicas</a:t>
            </a:r>
            <a:endParaRPr lang="pt-BR" b="1" noProof="0" dirty="0" smtClean="0"/>
          </a:p>
        </p:txBody>
      </p:sp>
      <p:sp>
        <p:nvSpPr>
          <p:cNvPr id="582659" name="Rectangle 1027"/>
          <p:cNvSpPr>
            <a:spLocks noGrp="1" noChangeArrowheads="1"/>
          </p:cNvSpPr>
          <p:nvPr>
            <p:ph idx="1"/>
          </p:nvPr>
        </p:nvSpPr>
        <p:spPr>
          <a:xfrm>
            <a:off x="457200" y="1600200"/>
            <a:ext cx="8229600" cy="4419600"/>
          </a:xfrm>
        </p:spPr>
        <p:txBody>
          <a:bodyPr/>
          <a:lstStyle/>
          <a:p>
            <a:pPr marL="292100" indent="-292100" eaLnBrk="1" hangingPunct="1">
              <a:spcBef>
                <a:spcPts val="0"/>
              </a:spcBef>
              <a:spcAft>
                <a:spcPts val="600"/>
              </a:spcAft>
              <a:buFont typeface="Arial" pitchFamily="34" charset="0"/>
              <a:buChar char="■"/>
              <a:defRPr/>
            </a:pPr>
            <a:r>
              <a:rPr lang="pt-BR" i="1" noProof="0" dirty="0" smtClean="0">
                <a:solidFill>
                  <a:srgbClr val="FF0000"/>
                </a:solidFill>
              </a:rPr>
              <a:t>A </a:t>
            </a:r>
            <a:r>
              <a:rPr lang="pt-BR" i="1" dirty="0" smtClean="0">
                <a:solidFill>
                  <a:srgbClr val="FF0000"/>
                </a:solidFill>
              </a:rPr>
              <a:t>cheia</a:t>
            </a:r>
            <a:r>
              <a:rPr lang="pt-BR" i="1" noProof="0" dirty="0" smtClean="0">
                <a:solidFill>
                  <a:srgbClr val="FF0000"/>
                </a:solidFill>
              </a:rPr>
              <a:t> de </a:t>
            </a:r>
            <a:r>
              <a:rPr lang="pt-BR" i="1" dirty="0" smtClean="0">
                <a:solidFill>
                  <a:srgbClr val="FF0000"/>
                </a:solidFill>
              </a:rPr>
              <a:t>Projeto  </a:t>
            </a:r>
            <a:r>
              <a:rPr lang="pt-BR" i="1" noProof="0" dirty="0" smtClean="0">
                <a:solidFill>
                  <a:srgbClr val="FF0000"/>
                </a:solidFill>
              </a:rPr>
              <a:t>(IDF) ***</a:t>
            </a:r>
          </a:p>
          <a:p>
            <a:pPr lvl="1" eaLnBrk="1" hangingPunct="1">
              <a:spcBef>
                <a:spcPts val="0"/>
              </a:spcBef>
              <a:spcAft>
                <a:spcPts val="1200"/>
              </a:spcAft>
              <a:buSzPct val="100000"/>
              <a:buFont typeface="Arial" pitchFamily="34" charset="0"/>
              <a:buChar char="●"/>
              <a:defRPr/>
            </a:pPr>
            <a:r>
              <a:rPr lang="pt-BR" noProof="0" dirty="0" smtClean="0">
                <a:solidFill>
                  <a:srgbClr val="0000FF"/>
                </a:solidFill>
              </a:rPr>
              <a:t>A Cheia </a:t>
            </a:r>
            <a:r>
              <a:rPr lang="pt-BR" noProof="0" dirty="0" smtClean="0"/>
              <a:t>utilizada </a:t>
            </a:r>
            <a:r>
              <a:rPr lang="pt-BR" noProof="0" dirty="0" smtClean="0"/>
              <a:t>no projeto de uma barragem </a:t>
            </a:r>
            <a:r>
              <a:rPr lang="pt-BR" noProof="0" dirty="0" smtClean="0">
                <a:cs typeface="Times New Roman" pitchFamily="18" charset="0"/>
              </a:rPr>
              <a:t>e estruturas pertinentes </a:t>
            </a:r>
            <a:r>
              <a:rPr lang="pt-BR" noProof="0" dirty="0" smtClean="0"/>
              <a:t>(principalmente dispositivos de descarga)</a:t>
            </a:r>
          </a:p>
          <a:p>
            <a:pPr lvl="1" eaLnBrk="1" hangingPunct="1">
              <a:spcBef>
                <a:spcPts val="0"/>
              </a:spcBef>
              <a:spcAft>
                <a:spcPts val="600"/>
              </a:spcAft>
              <a:buSzPct val="100000"/>
              <a:buFont typeface="Arial" pitchFamily="34" charset="0"/>
              <a:buChar char="●"/>
              <a:defRPr/>
            </a:pPr>
            <a:r>
              <a:rPr lang="pt-BR" sz="2400" dirty="0" smtClean="0"/>
              <a:t>Cheia</a:t>
            </a:r>
            <a:r>
              <a:rPr lang="pt-BR" sz="2400" noProof="0" dirty="0" smtClean="0"/>
              <a:t> Máxima Provável (PMF)</a:t>
            </a:r>
          </a:p>
          <a:p>
            <a:pPr marL="1206500" lvl="2" indent="-292100" eaLnBrk="1" hangingPunct="1">
              <a:spcBef>
                <a:spcPts val="0"/>
              </a:spcBef>
              <a:spcAft>
                <a:spcPts val="900"/>
              </a:spcAft>
              <a:buFont typeface="Wingdings" pitchFamily="2" charset="2"/>
              <a:buChar char="Ø"/>
              <a:defRPr/>
            </a:pPr>
            <a:r>
              <a:rPr lang="pt-BR" sz="2000" noProof="0" dirty="0" smtClean="0"/>
              <a:t>Para a maioria dos projetos de armazenamento </a:t>
            </a:r>
            <a:r>
              <a:rPr lang="pt-BR" sz="2000" noProof="0" dirty="0" smtClean="0"/>
              <a:t>esta </a:t>
            </a:r>
            <a:r>
              <a:rPr lang="pt-BR" sz="2000" noProof="0" dirty="0" smtClean="0"/>
              <a:t>foi </a:t>
            </a:r>
            <a:r>
              <a:rPr lang="pt-BR" sz="2000" noProof="0" dirty="0" smtClean="0"/>
              <a:t>utilizada </a:t>
            </a:r>
            <a:r>
              <a:rPr lang="pt-BR" sz="2000" noProof="0" dirty="0" smtClean="0"/>
              <a:t>como Enchente de Projeto de Entrada</a:t>
            </a:r>
          </a:p>
          <a:p>
            <a:pPr marL="1206500" lvl="2" indent="-292100" eaLnBrk="1" hangingPunct="1">
              <a:spcBef>
                <a:spcPts val="0"/>
              </a:spcBef>
              <a:buFont typeface="Wingdings" pitchFamily="2" charset="2"/>
              <a:buChar char="Ø"/>
              <a:defRPr/>
            </a:pPr>
            <a:r>
              <a:rPr lang="pt-BR" sz="2000" noProof="0" dirty="0" smtClean="0"/>
              <a:t>    Quatro Padrões de Segurança de Barragens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a:xfrm>
            <a:off x="0" y="274638"/>
            <a:ext cx="9144000" cy="944562"/>
          </a:xfrm>
        </p:spPr>
        <p:txBody>
          <a:bodyPr/>
          <a:lstStyle/>
          <a:p>
            <a:pPr algn="ctr" eaLnBrk="1" hangingPunct="1">
              <a:defRPr/>
            </a:pPr>
            <a:r>
              <a:rPr lang="pt-BR" sz="3400" b="1" noProof="0" smtClean="0"/>
              <a:t>Padrão Hidrológico das Barragens</a:t>
            </a:r>
          </a:p>
        </p:txBody>
      </p:sp>
      <p:graphicFrame>
        <p:nvGraphicFramePr>
          <p:cNvPr id="663585" name="Group 33"/>
          <p:cNvGraphicFramePr>
            <a:graphicFrameLocks noGrp="1"/>
          </p:cNvGraphicFramePr>
          <p:nvPr>
            <p:extLst>
              <p:ext uri="{D42A27DB-BD31-4B8C-83A1-F6EECF244321}">
                <p14:modId xmlns:p14="http://schemas.microsoft.com/office/powerpoint/2010/main" val="3947695800"/>
              </p:ext>
            </p:extLst>
          </p:nvPr>
        </p:nvGraphicFramePr>
        <p:xfrm>
          <a:off x="457200" y="1524000"/>
          <a:ext cx="8305800" cy="4993809"/>
        </p:xfrm>
        <a:graphic>
          <a:graphicData uri="http://schemas.openxmlformats.org/drawingml/2006/table">
            <a:tbl>
              <a:tblPr/>
              <a:tblGrid>
                <a:gridCol w="1600200"/>
                <a:gridCol w="3429000"/>
                <a:gridCol w="3276600"/>
              </a:tblGrid>
              <a:tr h="6095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1" i="0" u="none" strike="noStrike" cap="none" normalizeH="0" baseline="0" dirty="0" err="1" smtClean="0">
                          <a:ln>
                            <a:noFill/>
                          </a:ln>
                          <a:solidFill>
                            <a:schemeClr val="tx1"/>
                          </a:solidFill>
                          <a:effectLst/>
                          <a:latin typeface="Tahoma" charset="0"/>
                        </a:rPr>
                        <a:t>Padrão</a:t>
                      </a:r>
                      <a:r>
                        <a:rPr kumimoji="0" lang="en-US" sz="2200" b="1" i="0" u="none" strike="noStrike" cap="none" normalizeH="0" baseline="0" dirty="0" smtClean="0">
                          <a:ln>
                            <a:noFill/>
                          </a:ln>
                          <a:solidFill>
                            <a:schemeClr val="tx1"/>
                          </a:solidFill>
                          <a:effectLst/>
                          <a:latin typeface="Tahoma" charset="0"/>
                        </a:rPr>
                        <a:t> </a:t>
                      </a:r>
                    </a:p>
                  </a:txBody>
                  <a:tcPr anchor="ctr" anchorCtr="1" horzOverflow="overflow">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1" i="0" u="none" strike="noStrike" cap="none" normalizeH="0" baseline="0" dirty="0" err="1" smtClean="0">
                          <a:ln>
                            <a:noFill/>
                          </a:ln>
                          <a:solidFill>
                            <a:schemeClr val="tx1"/>
                          </a:solidFill>
                          <a:effectLst/>
                          <a:latin typeface="Tahoma" charset="0"/>
                        </a:rPr>
                        <a:t>Descrição</a:t>
                      </a:r>
                      <a:r>
                        <a:rPr kumimoji="0" lang="en-US" sz="2200" b="1" i="0" u="none" strike="noStrike" cap="none" normalizeH="0" baseline="0" dirty="0" smtClean="0">
                          <a:ln>
                            <a:noFill/>
                          </a:ln>
                          <a:solidFill>
                            <a:schemeClr val="tx1"/>
                          </a:solidFill>
                          <a:effectLst/>
                          <a:latin typeface="Tahoma" charset="0"/>
                        </a:rPr>
                        <a:t> </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200" b="1" i="0" u="none" strike="noStrike" cap="none" normalizeH="0" baseline="0" dirty="0" smtClean="0">
                        <a:ln>
                          <a:noFill/>
                        </a:ln>
                        <a:solidFill>
                          <a:schemeClr val="tx1"/>
                        </a:solidFill>
                        <a:effectLst/>
                        <a:latin typeface="Tahoma" charset="0"/>
                      </a:endParaRP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1" i="0" u="none" strike="noStrike" cap="none" normalizeH="0" baseline="0" dirty="0" err="1" smtClean="0">
                          <a:ln>
                            <a:noFill/>
                          </a:ln>
                          <a:solidFill>
                            <a:schemeClr val="tx1"/>
                          </a:solidFill>
                          <a:effectLst/>
                          <a:latin typeface="Tahoma" charset="0"/>
                        </a:rPr>
                        <a:t>Cheia</a:t>
                      </a:r>
                      <a:r>
                        <a:rPr kumimoji="0" lang="en-US" sz="2200" b="1" i="0" u="none" strike="noStrike" cap="none" normalizeH="0" baseline="0" dirty="0" smtClean="0">
                          <a:ln>
                            <a:noFill/>
                          </a:ln>
                          <a:solidFill>
                            <a:schemeClr val="tx1"/>
                          </a:solidFill>
                          <a:effectLst/>
                          <a:latin typeface="Tahoma" charset="0"/>
                        </a:rPr>
                        <a:t> </a:t>
                      </a:r>
                      <a:r>
                        <a:rPr kumimoji="0" lang="en-US" sz="2200" b="1" i="0" u="none" strike="noStrike" cap="none" normalizeH="0" baseline="0" dirty="0" err="1" smtClean="0">
                          <a:ln>
                            <a:noFill/>
                          </a:ln>
                          <a:solidFill>
                            <a:schemeClr val="tx1"/>
                          </a:solidFill>
                          <a:effectLst/>
                          <a:latin typeface="Tahoma" charset="0"/>
                        </a:rPr>
                        <a:t>por</a:t>
                      </a:r>
                      <a:r>
                        <a:rPr kumimoji="0" lang="en-US" sz="2200" b="1" i="0" u="none" strike="noStrike" cap="none" normalizeH="0" baseline="0" dirty="0" smtClean="0">
                          <a:ln>
                            <a:noFill/>
                          </a:ln>
                          <a:solidFill>
                            <a:schemeClr val="tx1"/>
                          </a:solidFill>
                          <a:effectLst/>
                          <a:latin typeface="Tahoma" charset="0"/>
                        </a:rPr>
                        <a:t> </a:t>
                      </a:r>
                      <a:r>
                        <a:rPr kumimoji="0" lang="en-US" sz="2200" b="1" i="0" u="none" strike="noStrike" cap="none" normalizeH="0" baseline="0" dirty="0" err="1" smtClean="0">
                          <a:ln>
                            <a:noFill/>
                          </a:ln>
                          <a:solidFill>
                            <a:schemeClr val="tx1"/>
                          </a:solidFill>
                          <a:effectLst/>
                          <a:latin typeface="Tahoma" charset="0"/>
                        </a:rPr>
                        <a:t>Projeto</a:t>
                      </a:r>
                      <a:r>
                        <a:rPr kumimoji="0" lang="en-US" sz="2200" b="1" i="0" u="none" strike="noStrike" cap="none" normalizeH="0" baseline="0" dirty="0" smtClean="0">
                          <a:ln>
                            <a:noFill/>
                          </a:ln>
                          <a:solidFill>
                            <a:schemeClr val="tx1"/>
                          </a:solidFill>
                          <a:effectLst/>
                          <a:latin typeface="Tahoma" charset="0"/>
                        </a:rPr>
                        <a:t> de </a:t>
                      </a:r>
                      <a:r>
                        <a:rPr kumimoji="0" lang="en-US" sz="2200" b="1" i="0" u="none" strike="noStrike" cap="none" normalizeH="0" baseline="0" dirty="0" err="1" smtClean="0">
                          <a:ln>
                            <a:noFill/>
                          </a:ln>
                          <a:solidFill>
                            <a:schemeClr val="tx1"/>
                          </a:solidFill>
                          <a:effectLst/>
                          <a:latin typeface="Tahoma" charset="0"/>
                        </a:rPr>
                        <a:t>Entrada</a:t>
                      </a:r>
                      <a:endParaRPr kumimoji="0" lang="en-US" sz="2200" b="1" i="0" u="none" strike="noStrike" cap="none" normalizeH="0" baseline="0" dirty="0" smtClean="0">
                        <a:ln>
                          <a:noFill/>
                        </a:ln>
                        <a:solidFill>
                          <a:schemeClr val="tx1"/>
                        </a:solidFill>
                        <a:effectLst/>
                        <a:latin typeface="Tahoma" charset="0"/>
                      </a:endParaRPr>
                    </a:p>
                  </a:txBody>
                  <a:tcPr anchor="ctr" anchorCtr="1" horzOverflow="overflow">
                    <a:lnL w="127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r>
              <a:tr h="79944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smtClean="0">
                          <a:ln>
                            <a:noFill/>
                          </a:ln>
                          <a:solidFill>
                            <a:schemeClr val="tx1"/>
                          </a:solidFill>
                          <a:effectLst/>
                          <a:latin typeface="Tahoma" charset="0"/>
                        </a:rPr>
                        <a:t>1</a:t>
                      </a:r>
                    </a:p>
                  </a:txBody>
                  <a:tcPr anchor="ctr" anchorCtr="1" horzOverflow="overflow">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err="1" smtClean="0">
                          <a:ln>
                            <a:noFill/>
                          </a:ln>
                          <a:solidFill>
                            <a:schemeClr val="tx1"/>
                          </a:solidFill>
                          <a:effectLst/>
                          <a:latin typeface="Tahoma" charset="0"/>
                        </a:rPr>
                        <a:t>Riscos</a:t>
                      </a:r>
                      <a:r>
                        <a:rPr kumimoji="0" lang="en-US" sz="2000" b="0" i="0" u="none" strike="noStrike" cap="none" normalizeH="0" baseline="0" dirty="0" smtClean="0">
                          <a:ln>
                            <a:noFill/>
                          </a:ln>
                          <a:solidFill>
                            <a:schemeClr val="tx1"/>
                          </a:solidFill>
                          <a:effectLst/>
                          <a:latin typeface="Tahoma" charset="0"/>
                        </a:rPr>
                        <a:t> a </a:t>
                      </a:r>
                      <a:r>
                        <a:rPr kumimoji="0" lang="en-US" sz="2000" b="0" i="0" u="none" strike="noStrike" cap="none" normalizeH="0" baseline="0" dirty="0" err="1" smtClean="0">
                          <a:ln>
                            <a:noFill/>
                          </a:ln>
                          <a:solidFill>
                            <a:schemeClr val="tx1"/>
                          </a:solidFill>
                          <a:effectLst/>
                          <a:latin typeface="Tahoma" charset="0"/>
                        </a:rPr>
                        <a:t>vidas</a:t>
                      </a:r>
                      <a:r>
                        <a:rPr kumimoji="0" lang="en-US" sz="2000" b="0" i="0" u="none" strike="noStrike" cap="none" normalizeH="0" baseline="0" dirty="0" smtClean="0">
                          <a:ln>
                            <a:noFill/>
                          </a:ln>
                          <a:solidFill>
                            <a:schemeClr val="tx1"/>
                          </a:solidFill>
                          <a:effectLst/>
                          <a:latin typeface="Tahoma" charset="0"/>
                        </a:rPr>
                        <a:t> </a:t>
                      </a:r>
                      <a:r>
                        <a:rPr kumimoji="0" lang="en-US" sz="2000" b="0" i="0" u="none" strike="noStrike" cap="none" normalizeH="0" baseline="0" dirty="0" err="1" smtClean="0">
                          <a:ln>
                            <a:noFill/>
                          </a:ln>
                          <a:solidFill>
                            <a:schemeClr val="tx1"/>
                          </a:solidFill>
                          <a:effectLst/>
                          <a:latin typeface="Tahoma" charset="0"/>
                        </a:rPr>
                        <a:t>humanas</a:t>
                      </a:r>
                      <a:r>
                        <a:rPr kumimoji="0" lang="en-US" sz="2000" b="0" i="0" u="none" strike="noStrike" cap="none" normalizeH="0" baseline="0" dirty="0" smtClean="0">
                          <a:ln>
                            <a:noFill/>
                          </a:ln>
                          <a:solidFill>
                            <a:schemeClr val="tx1"/>
                          </a:solidFill>
                          <a:effectLst/>
                          <a:latin typeface="Tahoma" charset="0"/>
                        </a:rPr>
                        <a:t> e </a:t>
                      </a:r>
                      <a:r>
                        <a:rPr kumimoji="0" lang="en-US" sz="2000" b="0" i="0" u="none" strike="noStrike" cap="none" normalizeH="0" baseline="0" dirty="0" err="1" smtClean="0">
                          <a:ln>
                            <a:noFill/>
                          </a:ln>
                          <a:solidFill>
                            <a:schemeClr val="tx1"/>
                          </a:solidFill>
                          <a:effectLst/>
                          <a:latin typeface="Tahoma" charset="0"/>
                        </a:rPr>
                        <a:t>propriedades</a:t>
                      </a:r>
                      <a:endParaRPr kumimoji="0" lang="en-US" sz="2000" b="0" i="0" u="none" strike="noStrike" cap="none" normalizeH="0" baseline="0" dirty="0" smtClean="0">
                        <a:ln>
                          <a:noFill/>
                        </a:ln>
                        <a:solidFill>
                          <a:schemeClr val="tx1"/>
                        </a:solidFill>
                        <a:effectLst/>
                        <a:latin typeface="Tahoma" charset="0"/>
                      </a:endParaRP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err="1" smtClean="0">
                          <a:ln>
                            <a:noFill/>
                          </a:ln>
                          <a:solidFill>
                            <a:schemeClr val="tx1"/>
                          </a:solidFill>
                          <a:effectLst/>
                          <a:latin typeface="Tahoma" charset="0"/>
                        </a:rPr>
                        <a:t>Cheia</a:t>
                      </a:r>
                      <a:r>
                        <a:rPr kumimoji="0" lang="en-US" sz="2000" b="0" i="0" u="none" strike="noStrike" cap="none" normalizeH="0" baseline="0" dirty="0" smtClean="0">
                          <a:ln>
                            <a:noFill/>
                          </a:ln>
                          <a:solidFill>
                            <a:schemeClr val="tx1"/>
                          </a:solidFill>
                          <a:effectLst/>
                          <a:latin typeface="Tahoma" charset="0"/>
                        </a:rPr>
                        <a:t> </a:t>
                      </a:r>
                      <a:r>
                        <a:rPr kumimoji="0" lang="en-US" sz="2000" b="0" i="0" u="none" strike="noStrike" cap="none" normalizeH="0" baseline="0" dirty="0" err="1" smtClean="0">
                          <a:ln>
                            <a:noFill/>
                          </a:ln>
                          <a:solidFill>
                            <a:schemeClr val="tx1"/>
                          </a:solidFill>
                          <a:effectLst/>
                          <a:latin typeface="Tahoma" charset="0"/>
                        </a:rPr>
                        <a:t>Máxima</a:t>
                      </a:r>
                      <a:r>
                        <a:rPr kumimoji="0" lang="en-US" sz="2000" b="0" i="0" u="none" strike="noStrike" cap="none" normalizeH="0" baseline="0" dirty="0" smtClean="0">
                          <a:ln>
                            <a:noFill/>
                          </a:ln>
                          <a:solidFill>
                            <a:schemeClr val="tx1"/>
                          </a:solidFill>
                          <a:effectLst/>
                          <a:latin typeface="Tahoma" charset="0"/>
                        </a:rPr>
                        <a:t> </a:t>
                      </a:r>
                      <a:r>
                        <a:rPr kumimoji="0" lang="en-US" sz="2000" b="0" i="0" u="none" strike="noStrike" cap="none" normalizeH="0" baseline="0" dirty="0" err="1" smtClean="0">
                          <a:ln>
                            <a:noFill/>
                          </a:ln>
                          <a:solidFill>
                            <a:schemeClr val="tx1"/>
                          </a:solidFill>
                          <a:effectLst/>
                          <a:latin typeface="Tahoma" charset="0"/>
                        </a:rPr>
                        <a:t>Provável</a:t>
                      </a:r>
                      <a:r>
                        <a:rPr kumimoji="0" lang="en-US" sz="2000" b="0" i="0" u="none" strike="noStrike" cap="none" normalizeH="0" baseline="0" dirty="0" smtClean="0">
                          <a:ln>
                            <a:noFill/>
                          </a:ln>
                          <a:solidFill>
                            <a:schemeClr val="tx1"/>
                          </a:solidFill>
                          <a:effectLst/>
                          <a:latin typeface="Tahoma" charset="0"/>
                        </a:rPr>
                        <a:t> (PMF)</a:t>
                      </a:r>
                    </a:p>
                  </a:txBody>
                  <a:tcPr anchor="ctr" anchorCtr="1" horzOverflow="overflow">
                    <a:lnL w="12700" cap="flat" cmpd="sng" algn="ctr">
                      <a:solidFill>
                        <a:schemeClr val="tx2"/>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r>
              <a:tr h="7979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smtClean="0">
                          <a:ln>
                            <a:noFill/>
                          </a:ln>
                          <a:solidFill>
                            <a:schemeClr val="tx1"/>
                          </a:solidFill>
                          <a:effectLst/>
                          <a:latin typeface="Tahoma" charset="0"/>
                        </a:rPr>
                        <a:t>2</a:t>
                      </a:r>
                    </a:p>
                  </a:txBody>
                  <a:tcPr anchor="ctr" anchorCtr="1" horzOverflow="overflow">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err="1" smtClean="0">
                          <a:ln>
                            <a:noFill/>
                          </a:ln>
                          <a:solidFill>
                            <a:schemeClr val="tx1"/>
                          </a:solidFill>
                          <a:effectLst/>
                          <a:latin typeface="Tahoma" charset="0"/>
                        </a:rPr>
                        <a:t>Barragens</a:t>
                      </a:r>
                      <a:r>
                        <a:rPr kumimoji="0" lang="en-US" sz="2000" b="0" i="0" u="none" strike="noStrike" cap="none" normalizeH="0" baseline="0" dirty="0" smtClean="0">
                          <a:ln>
                            <a:noFill/>
                          </a:ln>
                          <a:solidFill>
                            <a:schemeClr val="tx1"/>
                          </a:solidFill>
                          <a:effectLst/>
                          <a:latin typeface="Tahoma" charset="0"/>
                        </a:rPr>
                        <a:t> a </a:t>
                      </a:r>
                      <a:r>
                        <a:rPr kumimoji="0" lang="en-US" sz="2000" b="0" i="0" u="none" strike="noStrike" cap="none" normalizeH="0" baseline="0" dirty="0" err="1" smtClean="0">
                          <a:ln>
                            <a:noFill/>
                          </a:ln>
                          <a:solidFill>
                            <a:schemeClr val="tx1"/>
                          </a:solidFill>
                          <a:effectLst/>
                          <a:latin typeface="Tahoma" charset="0"/>
                        </a:rPr>
                        <a:t>Fio</a:t>
                      </a:r>
                      <a:r>
                        <a:rPr kumimoji="0" lang="en-US" sz="2000" b="0" i="0" u="none" strike="noStrike" cap="none" normalizeH="0" baseline="0" dirty="0" smtClean="0">
                          <a:ln>
                            <a:noFill/>
                          </a:ln>
                          <a:solidFill>
                            <a:schemeClr val="tx1"/>
                          </a:solidFill>
                          <a:effectLst/>
                          <a:latin typeface="Tahoma" charset="0"/>
                        </a:rPr>
                        <a:t> </a:t>
                      </a:r>
                      <a:r>
                        <a:rPr kumimoji="0" lang="en-US" sz="2000" b="0" i="0" u="none" strike="noStrike" cap="none" normalizeH="0" baseline="0" dirty="0" err="1" smtClean="0">
                          <a:ln>
                            <a:noFill/>
                          </a:ln>
                          <a:solidFill>
                            <a:schemeClr val="tx1"/>
                          </a:solidFill>
                          <a:effectLst/>
                          <a:latin typeface="Tahoma" charset="0"/>
                        </a:rPr>
                        <a:t>d’Água</a:t>
                      </a:r>
                      <a:endParaRPr kumimoji="0" lang="en-US" sz="2000" b="0" i="0" u="none" strike="noStrike" cap="none" normalizeH="0" baseline="0" dirty="0" smtClean="0">
                        <a:ln>
                          <a:noFill/>
                        </a:ln>
                        <a:solidFill>
                          <a:schemeClr val="tx1"/>
                        </a:solidFill>
                        <a:effectLst/>
                        <a:latin typeface="Tahoma" charset="0"/>
                      </a:endParaRP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err="1" smtClean="0">
                          <a:ln>
                            <a:noFill/>
                          </a:ln>
                          <a:solidFill>
                            <a:schemeClr val="tx1"/>
                          </a:solidFill>
                          <a:effectLst/>
                          <a:latin typeface="Tahoma" charset="0"/>
                        </a:rPr>
                        <a:t>Não</a:t>
                      </a:r>
                      <a:r>
                        <a:rPr kumimoji="0" lang="en-US" sz="2000" b="0" i="0" u="none" strike="noStrike" cap="none" normalizeH="0" baseline="0" dirty="0" smtClean="0">
                          <a:ln>
                            <a:noFill/>
                          </a:ln>
                          <a:solidFill>
                            <a:schemeClr val="tx1"/>
                          </a:solidFill>
                          <a:effectLst/>
                          <a:latin typeface="Tahoma" charset="0"/>
                        </a:rPr>
                        <a:t> </a:t>
                      </a:r>
                      <a:r>
                        <a:rPr kumimoji="0" lang="en-US" sz="2000" b="0" i="0" u="none" strike="noStrike" cap="none" normalizeH="0" baseline="0" dirty="0" err="1" smtClean="0">
                          <a:ln>
                            <a:noFill/>
                          </a:ln>
                          <a:solidFill>
                            <a:schemeClr val="tx1"/>
                          </a:solidFill>
                          <a:effectLst/>
                          <a:latin typeface="Tahoma" charset="0"/>
                        </a:rPr>
                        <a:t>há</a:t>
                      </a:r>
                      <a:r>
                        <a:rPr kumimoji="0" lang="en-US" sz="2000" b="0" i="0" u="none" strike="noStrike" cap="none" normalizeH="0" baseline="0" dirty="0" smtClean="0">
                          <a:ln>
                            <a:noFill/>
                          </a:ln>
                          <a:solidFill>
                            <a:schemeClr val="tx1"/>
                          </a:solidFill>
                          <a:effectLst/>
                          <a:latin typeface="Tahoma" charset="0"/>
                        </a:rPr>
                        <a:t> </a:t>
                      </a:r>
                      <a:r>
                        <a:rPr kumimoji="0" lang="en-US" sz="2000" b="0" i="0" u="none" strike="noStrike" cap="none" normalizeH="0" baseline="0" dirty="0" err="1" smtClean="0">
                          <a:ln>
                            <a:noFill/>
                          </a:ln>
                          <a:solidFill>
                            <a:schemeClr val="tx1"/>
                          </a:solidFill>
                          <a:effectLst/>
                          <a:latin typeface="Tahoma" charset="0"/>
                        </a:rPr>
                        <a:t>vazão</a:t>
                      </a:r>
                      <a:r>
                        <a:rPr kumimoji="0" lang="en-US" sz="2000" b="0" i="0" u="none" strike="noStrike" cap="none" normalizeH="0" baseline="0" dirty="0" smtClean="0">
                          <a:ln>
                            <a:noFill/>
                          </a:ln>
                          <a:solidFill>
                            <a:schemeClr val="tx1"/>
                          </a:solidFill>
                          <a:effectLst/>
                          <a:latin typeface="Tahoma" charset="0"/>
                        </a:rPr>
                        <a:t> de </a:t>
                      </a:r>
                      <a:r>
                        <a:rPr kumimoji="0" lang="en-US" sz="2000" b="0" i="0" u="none" strike="noStrike" cap="none" normalizeH="0" baseline="0" dirty="0" err="1" smtClean="0">
                          <a:ln>
                            <a:noFill/>
                          </a:ln>
                          <a:solidFill>
                            <a:schemeClr val="tx1"/>
                          </a:solidFill>
                          <a:effectLst/>
                          <a:latin typeface="Tahoma" charset="0"/>
                        </a:rPr>
                        <a:t>entrada</a:t>
                      </a:r>
                      <a:r>
                        <a:rPr kumimoji="0" lang="en-US" sz="2000" b="0" i="0" u="none" strike="noStrike" cap="none" normalizeH="0" baseline="0" dirty="0" smtClean="0">
                          <a:ln>
                            <a:noFill/>
                          </a:ln>
                          <a:solidFill>
                            <a:schemeClr val="tx1"/>
                          </a:solidFill>
                          <a:effectLst/>
                          <a:latin typeface="Tahoma" charset="0"/>
                        </a:rPr>
                        <a:t> </a:t>
                      </a:r>
                      <a:r>
                        <a:rPr kumimoji="0" lang="en-US" sz="2000" b="0" i="0" u="none" strike="noStrike" cap="none" normalizeH="0" baseline="0" dirty="0" err="1" smtClean="0">
                          <a:ln>
                            <a:noFill/>
                          </a:ln>
                          <a:solidFill>
                            <a:schemeClr val="tx1"/>
                          </a:solidFill>
                          <a:effectLst/>
                          <a:latin typeface="Tahoma" charset="0"/>
                        </a:rPr>
                        <a:t>inusitada</a:t>
                      </a:r>
                      <a:r>
                        <a:rPr kumimoji="0" lang="en-US" sz="2000" b="0" i="0" u="none" strike="noStrike" cap="none" normalizeH="0" baseline="0" dirty="0" smtClean="0">
                          <a:ln>
                            <a:noFill/>
                          </a:ln>
                          <a:solidFill>
                            <a:schemeClr val="tx1"/>
                          </a:solidFill>
                          <a:effectLst/>
                          <a:latin typeface="Tahoma" charset="0"/>
                        </a:rPr>
                        <a:t>/</a:t>
                      </a:r>
                      <a:r>
                        <a:rPr kumimoji="0" lang="en-US" sz="2000" b="0" i="0" u="none" strike="noStrike" cap="none" normalizeH="0" baseline="0" dirty="0" err="1" smtClean="0">
                          <a:ln>
                            <a:noFill/>
                          </a:ln>
                          <a:solidFill>
                            <a:schemeClr val="tx1"/>
                          </a:solidFill>
                          <a:effectLst/>
                          <a:latin typeface="Tahoma" charset="0"/>
                        </a:rPr>
                        <a:t>consegue</a:t>
                      </a:r>
                      <a:r>
                        <a:rPr kumimoji="0" lang="en-US" sz="2000" b="0" i="0" u="none" strike="noStrike" cap="none" normalizeH="0" baseline="0" dirty="0" smtClean="0">
                          <a:ln>
                            <a:noFill/>
                          </a:ln>
                          <a:solidFill>
                            <a:schemeClr val="tx1"/>
                          </a:solidFill>
                          <a:effectLst/>
                          <a:latin typeface="Tahoma" charset="0"/>
                        </a:rPr>
                        <a:t> </a:t>
                      </a:r>
                      <a:r>
                        <a:rPr kumimoji="0" lang="en-US" sz="2000" b="0" i="0" u="none" strike="noStrike" cap="none" normalizeH="0" baseline="0" dirty="0" err="1" smtClean="0">
                          <a:ln>
                            <a:noFill/>
                          </a:ln>
                          <a:solidFill>
                            <a:schemeClr val="tx1"/>
                          </a:solidFill>
                          <a:effectLst/>
                          <a:latin typeface="Tahoma" charset="0"/>
                        </a:rPr>
                        <a:t>suportar</a:t>
                      </a:r>
                      <a:r>
                        <a:rPr kumimoji="0" lang="en-US" sz="2000" b="0" i="0" u="none" strike="noStrike" cap="none" normalizeH="0" baseline="0" dirty="0" smtClean="0">
                          <a:ln>
                            <a:noFill/>
                          </a:ln>
                          <a:solidFill>
                            <a:schemeClr val="tx1"/>
                          </a:solidFill>
                          <a:effectLst/>
                          <a:latin typeface="Tahoma" charset="0"/>
                        </a:rPr>
                        <a:t> </a:t>
                      </a:r>
                      <a:r>
                        <a:rPr kumimoji="0" lang="en-US" sz="2000" b="0" i="0" u="none" strike="noStrike" cap="none" normalizeH="0" baseline="0" dirty="0" err="1" smtClean="0">
                          <a:ln>
                            <a:noFill/>
                          </a:ln>
                          <a:solidFill>
                            <a:schemeClr val="tx1"/>
                          </a:solidFill>
                          <a:effectLst/>
                          <a:latin typeface="Tahoma" charset="0"/>
                        </a:rPr>
                        <a:t>grandes</a:t>
                      </a:r>
                      <a:r>
                        <a:rPr kumimoji="0" lang="en-US" sz="2000" b="0" i="0" u="none" strike="noStrike" cap="none" normalizeH="0" baseline="0" dirty="0" smtClean="0">
                          <a:ln>
                            <a:noFill/>
                          </a:ln>
                          <a:solidFill>
                            <a:schemeClr val="tx1"/>
                          </a:solidFill>
                          <a:effectLst/>
                          <a:latin typeface="Tahoma" charset="0"/>
                        </a:rPr>
                        <a:t> </a:t>
                      </a:r>
                      <a:r>
                        <a:rPr kumimoji="0" lang="en-US" sz="2000" b="0" i="0" u="none" strike="noStrike" cap="none" normalizeH="0" baseline="0" dirty="0" err="1" smtClean="0">
                          <a:ln>
                            <a:noFill/>
                          </a:ln>
                          <a:solidFill>
                            <a:schemeClr val="tx1"/>
                          </a:solidFill>
                          <a:effectLst/>
                          <a:latin typeface="Tahoma" charset="0"/>
                        </a:rPr>
                        <a:t>cheia</a:t>
                      </a:r>
                      <a:endParaRPr kumimoji="0" lang="en-US" sz="2000" b="0" i="0" u="none" strike="noStrike" cap="none" normalizeH="0" baseline="0" dirty="0" smtClean="0">
                        <a:ln>
                          <a:noFill/>
                        </a:ln>
                        <a:solidFill>
                          <a:schemeClr val="tx1"/>
                        </a:solidFill>
                        <a:effectLst/>
                        <a:latin typeface="Tahoma" charset="0"/>
                      </a:endParaRPr>
                    </a:p>
                  </a:txBody>
                  <a:tcPr anchor="ctr" anchorCtr="1" horzOverflow="overflow">
                    <a:lnL w="127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r>
              <a:tr h="122620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smtClean="0">
                          <a:ln>
                            <a:noFill/>
                          </a:ln>
                          <a:solidFill>
                            <a:schemeClr val="tx1"/>
                          </a:solidFill>
                          <a:effectLst/>
                          <a:latin typeface="Tahoma" charset="0"/>
                        </a:rPr>
                        <a:t>3</a:t>
                      </a:r>
                    </a:p>
                  </a:txBody>
                  <a:tcPr anchor="ctr" anchorCtr="1" horzOverflow="overflow">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err="1" smtClean="0">
                          <a:ln>
                            <a:noFill/>
                          </a:ln>
                          <a:solidFill>
                            <a:schemeClr val="tx1"/>
                          </a:solidFill>
                          <a:effectLst/>
                          <a:latin typeface="Tahoma" charset="0"/>
                        </a:rPr>
                        <a:t>Impactos</a:t>
                      </a:r>
                      <a:r>
                        <a:rPr kumimoji="0" lang="en-US" sz="2000" b="0" i="0" u="none" strike="noStrike" cap="none" normalizeH="0" baseline="0" dirty="0" smtClean="0">
                          <a:ln>
                            <a:noFill/>
                          </a:ln>
                          <a:solidFill>
                            <a:schemeClr val="tx1"/>
                          </a:solidFill>
                          <a:effectLst/>
                          <a:latin typeface="Tahoma" charset="0"/>
                        </a:rPr>
                        <a:t> </a:t>
                      </a:r>
                      <a:r>
                        <a:rPr kumimoji="0" lang="en-US" sz="2000" b="0" i="0" u="none" strike="noStrike" cap="none" normalizeH="0" baseline="0" dirty="0" err="1" smtClean="0">
                          <a:ln>
                            <a:noFill/>
                          </a:ln>
                          <a:solidFill>
                            <a:schemeClr val="tx1"/>
                          </a:solidFill>
                          <a:effectLst/>
                          <a:latin typeface="Tahoma" charset="0"/>
                        </a:rPr>
                        <a:t>incrementais</a:t>
                      </a:r>
                      <a:r>
                        <a:rPr kumimoji="0" lang="en-US" sz="2000" b="0" i="0" u="none" strike="noStrike" cap="none" normalizeH="0" baseline="0" dirty="0" smtClean="0">
                          <a:ln>
                            <a:noFill/>
                          </a:ln>
                          <a:solidFill>
                            <a:schemeClr val="tx1"/>
                          </a:solidFill>
                          <a:effectLst/>
                          <a:latin typeface="Tahoma" charset="0"/>
                        </a:rPr>
                        <a:t> </a:t>
                      </a:r>
                      <a:r>
                        <a:rPr kumimoji="0" lang="en-US" sz="2000" b="0" i="0" u="none" strike="noStrike" cap="none" normalizeH="0" baseline="0" dirty="0" err="1" smtClean="0">
                          <a:ln>
                            <a:noFill/>
                          </a:ln>
                          <a:solidFill>
                            <a:schemeClr val="tx1"/>
                          </a:solidFill>
                          <a:effectLst/>
                          <a:latin typeface="Tahoma" charset="0"/>
                        </a:rPr>
                        <a:t>negligenciáveis</a:t>
                      </a:r>
                      <a:r>
                        <a:rPr kumimoji="0" lang="en-US" sz="2000" b="0" i="0" u="none" strike="noStrike" cap="none" normalizeH="0" baseline="0" dirty="0" smtClean="0">
                          <a:ln>
                            <a:noFill/>
                          </a:ln>
                          <a:solidFill>
                            <a:schemeClr val="tx1"/>
                          </a:solidFill>
                          <a:effectLst/>
                          <a:latin typeface="Tahoma" charset="0"/>
                        </a:rPr>
                        <a:t> </a:t>
                      </a:r>
                      <a:r>
                        <a:rPr kumimoji="0" lang="en-US" sz="2000" b="0" i="0" u="none" strike="noStrike" cap="none" normalizeH="0" baseline="0" dirty="0" err="1" smtClean="0">
                          <a:ln>
                            <a:noFill/>
                          </a:ln>
                          <a:solidFill>
                            <a:schemeClr val="tx1"/>
                          </a:solidFill>
                          <a:effectLst/>
                          <a:latin typeface="Tahoma" charset="0"/>
                        </a:rPr>
                        <a:t>devido</a:t>
                      </a:r>
                      <a:r>
                        <a:rPr kumimoji="0" lang="en-US" sz="2000" b="0" i="0" u="none" strike="noStrike" cap="none" normalizeH="0" baseline="0" dirty="0" smtClean="0">
                          <a:ln>
                            <a:noFill/>
                          </a:ln>
                          <a:solidFill>
                            <a:schemeClr val="tx1"/>
                          </a:solidFill>
                          <a:effectLst/>
                          <a:latin typeface="Tahoma" charset="0"/>
                        </a:rPr>
                        <a:t> a </a:t>
                      </a:r>
                      <a:r>
                        <a:rPr kumimoji="0" lang="en-US" sz="2000" b="0" i="0" u="none" strike="noStrike" cap="none" normalizeH="0" baseline="0" dirty="0" err="1" smtClean="0">
                          <a:ln>
                            <a:noFill/>
                          </a:ln>
                          <a:solidFill>
                            <a:schemeClr val="tx1"/>
                          </a:solidFill>
                          <a:effectLst/>
                          <a:latin typeface="Tahoma" charset="0"/>
                        </a:rPr>
                        <a:t>falhas</a:t>
                      </a:r>
                      <a:r>
                        <a:rPr kumimoji="0" lang="en-US" sz="2000" b="0" i="0" u="none" strike="noStrike" cap="none" normalizeH="0" baseline="0" dirty="0" smtClean="0">
                          <a:ln>
                            <a:noFill/>
                          </a:ln>
                          <a:solidFill>
                            <a:schemeClr val="tx1"/>
                          </a:solidFill>
                          <a:effectLst/>
                          <a:latin typeface="Tahoma" charset="0"/>
                        </a:rPr>
                        <a:t> </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smtClean="0">
                          <a:ln>
                            <a:noFill/>
                          </a:ln>
                          <a:solidFill>
                            <a:schemeClr val="tx1"/>
                          </a:solidFill>
                          <a:effectLst/>
                          <a:latin typeface="Tahoma" charset="0"/>
                        </a:rPr>
                        <a:t>½ PMF</a:t>
                      </a:r>
                    </a:p>
                  </a:txBody>
                  <a:tcPr anchor="ctr" anchorCtr="1" horzOverflow="overflow">
                    <a:lnL w="127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r>
              <a:tr h="7979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smtClean="0">
                          <a:ln>
                            <a:noFill/>
                          </a:ln>
                          <a:solidFill>
                            <a:schemeClr val="tx1"/>
                          </a:solidFill>
                          <a:effectLst/>
                          <a:latin typeface="Tahoma" charset="0"/>
                        </a:rPr>
                        <a:t>4</a:t>
                      </a:r>
                    </a:p>
                  </a:txBody>
                  <a:tcPr anchor="ctr" anchorCtr="1" horzOverflow="overflow">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381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err="1" smtClean="0">
                          <a:ln>
                            <a:noFill/>
                          </a:ln>
                          <a:solidFill>
                            <a:schemeClr val="tx1"/>
                          </a:solidFill>
                          <a:effectLst/>
                          <a:latin typeface="Tahoma" charset="0"/>
                        </a:rPr>
                        <a:t>Pequenas</a:t>
                      </a:r>
                      <a:r>
                        <a:rPr kumimoji="0" lang="en-US" sz="2000" b="0" i="0" u="none" strike="noStrike" cap="none" normalizeH="0" baseline="0" dirty="0" smtClean="0">
                          <a:ln>
                            <a:noFill/>
                          </a:ln>
                          <a:solidFill>
                            <a:schemeClr val="tx1"/>
                          </a:solidFill>
                          <a:effectLst/>
                          <a:latin typeface="Tahoma" charset="0"/>
                        </a:rPr>
                        <a:t> </a:t>
                      </a:r>
                      <a:r>
                        <a:rPr kumimoji="0" lang="en-US" sz="2000" b="0" i="0" u="none" strike="noStrike" cap="none" normalizeH="0" baseline="0" dirty="0" err="1" smtClean="0">
                          <a:ln>
                            <a:noFill/>
                          </a:ln>
                          <a:solidFill>
                            <a:schemeClr val="tx1"/>
                          </a:solidFill>
                          <a:effectLst/>
                          <a:latin typeface="Tahoma" charset="0"/>
                        </a:rPr>
                        <a:t>barragens</a:t>
                      </a:r>
                      <a:r>
                        <a:rPr kumimoji="0" lang="en-US" sz="2000" b="0" i="0" u="none" strike="noStrike" cap="none" normalizeH="0" baseline="0" dirty="0" smtClean="0">
                          <a:ln>
                            <a:noFill/>
                          </a:ln>
                          <a:solidFill>
                            <a:schemeClr val="tx1"/>
                          </a:solidFill>
                          <a:effectLst/>
                          <a:latin typeface="Tahoma" charset="0"/>
                        </a:rPr>
                        <a:t> (24K cm)</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381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600" b="0" i="0" u="none" strike="noStrike" cap="none" normalizeH="0" baseline="0" dirty="0" err="1" smtClean="0">
                          <a:ln>
                            <a:noFill/>
                          </a:ln>
                          <a:solidFill>
                            <a:schemeClr val="tx1"/>
                          </a:solidFill>
                          <a:effectLst/>
                          <a:latin typeface="Tahoma" charset="0"/>
                        </a:rPr>
                        <a:t>Enchentes</a:t>
                      </a:r>
                      <a:r>
                        <a:rPr kumimoji="0" lang="en-US" sz="1600" b="0" i="0" u="none" strike="noStrike" cap="none" normalizeH="0" baseline="0" dirty="0" smtClean="0">
                          <a:ln>
                            <a:noFill/>
                          </a:ln>
                          <a:solidFill>
                            <a:schemeClr val="tx1"/>
                          </a:solidFill>
                          <a:effectLst/>
                          <a:latin typeface="Tahoma" charset="0"/>
                        </a:rPr>
                        <a:t> com </a:t>
                      </a:r>
                      <a:r>
                        <a:rPr kumimoji="0" lang="en-US" sz="1600" b="0" i="0" u="none" strike="noStrike" cap="none" normalizeH="0" baseline="0" dirty="0" err="1" smtClean="0">
                          <a:ln>
                            <a:noFill/>
                          </a:ln>
                          <a:solidFill>
                            <a:schemeClr val="tx1"/>
                          </a:solidFill>
                          <a:effectLst/>
                          <a:latin typeface="Tahoma" charset="0"/>
                        </a:rPr>
                        <a:t>grande</a:t>
                      </a:r>
                      <a:r>
                        <a:rPr kumimoji="0" lang="en-US" sz="1600" b="0" i="0" u="none" strike="noStrike" cap="none" normalizeH="0" baseline="0" dirty="0" smtClean="0">
                          <a:ln>
                            <a:noFill/>
                          </a:ln>
                          <a:solidFill>
                            <a:schemeClr val="tx1"/>
                          </a:solidFill>
                          <a:effectLst/>
                          <a:latin typeface="Tahoma" charset="0"/>
                        </a:rPr>
                        <a:t> </a:t>
                      </a:r>
                      <a:r>
                        <a:rPr kumimoji="0" lang="en-US" sz="1600" b="0" i="0" u="none" strike="noStrike" cap="none" normalizeH="0" baseline="0" dirty="0" err="1" smtClean="0">
                          <a:ln>
                            <a:noFill/>
                          </a:ln>
                          <a:solidFill>
                            <a:schemeClr val="tx1"/>
                          </a:solidFill>
                          <a:effectLst/>
                          <a:latin typeface="Tahoma" charset="0"/>
                        </a:rPr>
                        <a:t>frequencia</a:t>
                      </a:r>
                      <a:r>
                        <a:rPr kumimoji="0" lang="en-US" sz="1600" b="0" i="0" u="none" strike="noStrike" cap="none" normalizeH="0" baseline="0" dirty="0" smtClean="0">
                          <a:ln>
                            <a:noFill/>
                          </a:ln>
                          <a:solidFill>
                            <a:schemeClr val="tx1"/>
                          </a:solidFill>
                          <a:effectLst/>
                          <a:latin typeface="Tahoma" charset="0"/>
                        </a:rPr>
                        <a:t> de </a:t>
                      </a:r>
                      <a:r>
                        <a:rPr kumimoji="0" lang="en-US" sz="1600" b="0" i="0" u="none" strike="noStrike" cap="none" normalizeH="0" baseline="0" dirty="0" err="1" smtClean="0">
                          <a:ln>
                            <a:noFill/>
                          </a:ln>
                          <a:solidFill>
                            <a:schemeClr val="tx1"/>
                          </a:solidFill>
                          <a:effectLst/>
                          <a:latin typeface="Tahoma" charset="0"/>
                        </a:rPr>
                        <a:t>ocorrência</a:t>
                      </a:r>
                      <a:endParaRPr kumimoji="0" lang="en-US" sz="1600" b="0" i="0" u="none" strike="noStrike" cap="none" normalizeH="0" baseline="0" dirty="0" smtClean="0">
                        <a:ln>
                          <a:noFill/>
                        </a:ln>
                        <a:solidFill>
                          <a:schemeClr val="tx1"/>
                        </a:solidFill>
                        <a:effectLst/>
                        <a:latin typeface="Tahoma" charset="0"/>
                      </a:endParaRPr>
                    </a:p>
                  </a:txBody>
                  <a:tcPr anchor="ctr" anchorCtr="1" horzOverflow="overflow">
                    <a:lnL w="127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38100" cap="flat" cmpd="sng" algn="ctr">
                      <a:solidFill>
                        <a:schemeClr val="tx2"/>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7866</TotalTime>
  <Words>3549</Words>
  <Application>Microsoft Office PowerPoint</Application>
  <PresentationFormat>On-screen Show (4:3)</PresentationFormat>
  <Paragraphs>397</Paragraphs>
  <Slides>48</Slides>
  <Notes>43</Notes>
  <HiddenSlides>0</HiddenSlides>
  <MMClips>0</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48</vt:i4>
      </vt:variant>
    </vt:vector>
  </HeadingPairs>
  <TitlesOfParts>
    <vt:vector size="54" baseType="lpstr">
      <vt:lpstr>Title Master</vt:lpstr>
      <vt:lpstr>Slide Master</vt:lpstr>
      <vt:lpstr>Chart</vt:lpstr>
      <vt:lpstr>PHOTO-PAINT Image</vt:lpstr>
      <vt:lpstr>Bitmap Image</vt:lpstr>
      <vt:lpstr>Video Clip</vt:lpstr>
      <vt:lpstr>Aspectos Hidráulicos e Hidrológicos de Segurança de Barragens </vt:lpstr>
      <vt:lpstr>Tópicos de Apresentação</vt:lpstr>
      <vt:lpstr>Identificação de Problemas de Segurança de Barragens</vt:lpstr>
      <vt:lpstr>Documentos Orientadores</vt:lpstr>
      <vt:lpstr> Tópicos</vt:lpstr>
      <vt:lpstr>Deficiências Hidrológicas </vt:lpstr>
      <vt:lpstr>Considerações Hidrológicas</vt:lpstr>
      <vt:lpstr>Considerações Hidrológicas</vt:lpstr>
      <vt:lpstr>Padrão Hidrológico das Barragens</vt:lpstr>
      <vt:lpstr>Critérios Hidrológicos</vt:lpstr>
      <vt:lpstr>Precipitação Máxima Provável</vt:lpstr>
      <vt:lpstr>Precipitação Máxima Provável</vt:lpstr>
      <vt:lpstr>Eventos Extermos de Chuva Ocorrem Sim</vt:lpstr>
      <vt:lpstr>Modelos Hidrológicos </vt:lpstr>
      <vt:lpstr>Rotas Hidrológicas </vt:lpstr>
      <vt:lpstr>Hidrógrafos </vt:lpstr>
      <vt:lpstr>Objetivo da Garantia de Segurança de Barragens</vt:lpstr>
      <vt:lpstr>Considerações Hidrológicas</vt:lpstr>
      <vt:lpstr>PowerPoint Presentation</vt:lpstr>
      <vt:lpstr>PowerPoint Presentation</vt:lpstr>
      <vt:lpstr> Tópicos</vt:lpstr>
      <vt:lpstr>Considerações Hidraúlicas</vt:lpstr>
      <vt:lpstr>Considerações Hidráulicas</vt:lpstr>
      <vt:lpstr>Considerações Hidráulicas</vt:lpstr>
      <vt:lpstr>Considerações Hidráulicas</vt:lpstr>
      <vt:lpstr>Avaliação de Risco Operacional  Evento de Enchente em março de 2010 BLN</vt:lpstr>
      <vt:lpstr>Considerações Hidráulicas</vt:lpstr>
      <vt:lpstr>Considerações Hidráulicas</vt:lpstr>
      <vt:lpstr>Considerações Hidráulicas</vt:lpstr>
      <vt:lpstr>Erosão na Barragem Glen Canyon</vt:lpstr>
      <vt:lpstr>Cavitação Na Eclusa de Navegação John Day Nav</vt:lpstr>
      <vt:lpstr>Erosão no Vertedouro: Tuttle Canyon</vt:lpstr>
      <vt:lpstr>Avaliação Hidráulica </vt:lpstr>
      <vt:lpstr>Avaliação de Efeitos a Jusante</vt:lpstr>
      <vt:lpstr> Tópicos</vt:lpstr>
      <vt:lpstr>Remediação</vt:lpstr>
      <vt:lpstr>Remediação</vt:lpstr>
      <vt:lpstr>ALTERNATIVAS TÍPICAS DO PROGRAMA DSA </vt:lpstr>
      <vt:lpstr>PowerPoint Presentation</vt:lpstr>
      <vt:lpstr> Tópicos</vt:lpstr>
      <vt:lpstr>PowerPoint Presentation</vt:lpstr>
      <vt:lpstr>Por que formar o Centro de Produção de MMC?</vt:lpstr>
      <vt:lpstr>Produtos de MMC</vt:lpstr>
      <vt:lpstr>Dez Cenários Modelo Padrão</vt:lpstr>
      <vt:lpstr>PAE vista do mapa de ruas</vt:lpstr>
      <vt:lpstr>Flood Profile – Facing PagesF</vt:lpstr>
      <vt:lpstr>Vista de Mapa Aéreo</vt:lpstr>
      <vt:lpstr>LEARNING OBJECTIVES</vt:lpstr>
    </vt:vector>
  </TitlesOfParts>
  <Company>US Army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Paula Silva Pedreira de Freitas</cp:lastModifiedBy>
  <cp:revision>72</cp:revision>
  <dcterms:created xsi:type="dcterms:W3CDTF">2009-05-21T17:19:18Z</dcterms:created>
  <dcterms:modified xsi:type="dcterms:W3CDTF">2013-05-23T15:32:47Z</dcterms:modified>
</cp:coreProperties>
</file>